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67" r:id="rId13"/>
    <p:sldId id="270" r:id="rId14"/>
    <p:sldId id="273" r:id="rId15"/>
    <p:sldId id="275" r:id="rId16"/>
    <p:sldId id="276" r:id="rId17"/>
    <p:sldId id="277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6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9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307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91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494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15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3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1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1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8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4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6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2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8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3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C754-EA3D-4901-B448-56F85199C4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5496814-67D3-46C6-B392-AF742BEC5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5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530087"/>
            <a:ext cx="8915399" cy="129871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Подготовка к ВПР по английскому языку</a:t>
            </a: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2199861"/>
            <a:ext cx="8915399" cy="425394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800" dirty="0" smtClean="0"/>
              <a:t>Из опыта работы</a:t>
            </a:r>
          </a:p>
          <a:p>
            <a:pPr algn="ctr"/>
            <a:endParaRPr lang="ru-RU" sz="4800" dirty="0"/>
          </a:p>
          <a:p>
            <a:pPr algn="r"/>
            <a:r>
              <a:rPr lang="ru-RU" sz="2200" dirty="0" smtClean="0"/>
              <a:t>Учителя </a:t>
            </a:r>
          </a:p>
          <a:p>
            <a:pPr algn="r"/>
            <a:r>
              <a:rPr lang="ru-RU" sz="2200" dirty="0" smtClean="0"/>
              <a:t>МАОУ «СОШ №1»</a:t>
            </a:r>
          </a:p>
          <a:p>
            <a:pPr algn="r"/>
            <a:r>
              <a:rPr lang="ru-RU" sz="2200" dirty="0" smtClean="0"/>
              <a:t>г. Чебоксары</a:t>
            </a:r>
          </a:p>
          <a:p>
            <a:pPr algn="r"/>
            <a:r>
              <a:rPr lang="ru-RU" sz="2200" dirty="0" smtClean="0"/>
              <a:t>Тихоновой </a:t>
            </a:r>
          </a:p>
          <a:p>
            <a:pPr algn="r"/>
            <a:r>
              <a:rPr lang="ru-RU" sz="2200" dirty="0" smtClean="0"/>
              <a:t>Натальи Владимировны</a:t>
            </a:r>
          </a:p>
          <a:p>
            <a:pPr algn="r"/>
            <a:endParaRPr lang="ru-RU" sz="2200" dirty="0" smtClean="0"/>
          </a:p>
          <a:p>
            <a:pPr algn="ctr"/>
            <a:r>
              <a:rPr lang="ru-RU" sz="2200" dirty="0"/>
              <a:t>г</a:t>
            </a:r>
            <a:r>
              <a:rPr lang="ru-RU" sz="2200" dirty="0" smtClean="0"/>
              <a:t>. Чебоксары, 2026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65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Приёмы</a:t>
            </a:r>
            <a:r>
              <a:rPr lang="en-US" dirty="0"/>
              <a:t> </a:t>
            </a:r>
            <a:r>
              <a:rPr lang="ru-RU" dirty="0"/>
              <a:t>для</a:t>
            </a:r>
            <a:r>
              <a:rPr lang="en-US" dirty="0"/>
              <a:t> </a:t>
            </a:r>
            <a:r>
              <a:rPr lang="ru-RU" dirty="0"/>
              <a:t>закрепления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to be going to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</a:t>
            </a:r>
            <a:r>
              <a:rPr lang="en-US" sz="2400" dirty="0"/>
              <a:t> → </a:t>
            </a:r>
            <a:r>
              <a:rPr lang="en-US" sz="2400" b="1" dirty="0"/>
              <a:t>am going to</a:t>
            </a:r>
            <a:r>
              <a:rPr lang="en-US" sz="2400" dirty="0"/>
              <a:t> </a:t>
            </a:r>
            <a:endParaRPr lang="en-US" sz="2400" dirty="0" smtClean="0"/>
          </a:p>
          <a:p>
            <a:r>
              <a:rPr lang="en-US" sz="2400" b="1" dirty="0"/>
              <a:t>He/She/It</a:t>
            </a:r>
            <a:r>
              <a:rPr lang="en-US" sz="2400" dirty="0"/>
              <a:t> → </a:t>
            </a:r>
            <a:r>
              <a:rPr lang="en-US" sz="2400" b="1" dirty="0"/>
              <a:t>is going to</a:t>
            </a:r>
            <a:r>
              <a:rPr lang="en-US" sz="2400" dirty="0"/>
              <a:t> </a:t>
            </a:r>
            <a:endParaRPr lang="en-US" sz="2400" dirty="0" smtClean="0"/>
          </a:p>
          <a:p>
            <a:r>
              <a:rPr lang="en-US" sz="2400" b="1" dirty="0"/>
              <a:t>We/You/They</a:t>
            </a:r>
            <a:r>
              <a:rPr lang="en-US" sz="2400" dirty="0"/>
              <a:t> → 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are</a:t>
            </a:r>
            <a:r>
              <a:rPr lang="en-US" sz="2400" b="1" dirty="0"/>
              <a:t> going to</a:t>
            </a:r>
            <a:r>
              <a:rPr lang="en-US" sz="2400" dirty="0"/>
              <a:t> </a:t>
            </a:r>
            <a:endParaRPr lang="en-US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Draw, read, play</a:t>
            </a:r>
            <a:endParaRPr lang="en-US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669" y="2610212"/>
            <a:ext cx="4322425" cy="3288938"/>
          </a:xfrm>
        </p:spPr>
      </p:pic>
    </p:spTree>
    <p:extLst>
      <p:ext uri="{BB962C8B-B14F-4D97-AF65-F5344CB8AC3E}">
        <p14:creationId xmlns:p14="http://schemas.microsoft.com/office/powerpoint/2010/main" val="744390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Приёмы</a:t>
            </a:r>
            <a:r>
              <a:rPr lang="en-US" dirty="0"/>
              <a:t> </a:t>
            </a:r>
            <a:r>
              <a:rPr lang="ru-RU" dirty="0"/>
              <a:t>для</a:t>
            </a:r>
            <a:r>
              <a:rPr lang="en-US" dirty="0"/>
              <a:t> </a:t>
            </a:r>
            <a:r>
              <a:rPr lang="ru-RU" dirty="0"/>
              <a:t>закрепления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to be going to 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Игра: Правда или ложь</a:t>
            </a:r>
            <a:endParaRPr lang="en-US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lvl="0"/>
            <a:r>
              <a:rPr lang="en-US" sz="2000" dirty="0"/>
              <a:t>Учитель </a:t>
            </a:r>
            <a:r>
              <a:rPr lang="en-US" sz="2000" dirty="0" err="1"/>
              <a:t>или</a:t>
            </a:r>
            <a:r>
              <a:rPr lang="en-US" sz="2000" dirty="0"/>
              <a:t> </a:t>
            </a:r>
            <a:r>
              <a:rPr lang="en-US" sz="2000" dirty="0" err="1"/>
              <a:t>ученик</a:t>
            </a:r>
            <a:r>
              <a:rPr lang="en-US" sz="2000" dirty="0"/>
              <a:t> </a:t>
            </a:r>
            <a:r>
              <a:rPr lang="ru-RU" sz="2000" dirty="0" smtClean="0"/>
              <a:t>: </a:t>
            </a:r>
            <a:r>
              <a:rPr lang="en-US" sz="2000" i="1" dirty="0" smtClean="0"/>
              <a:t>I</a:t>
            </a:r>
            <a:r>
              <a:rPr lang="en-US" sz="2000" i="1" dirty="0"/>
              <a:t> am going to fly to the </a:t>
            </a:r>
            <a:r>
              <a:rPr lang="en-US" sz="2000" i="1" dirty="0" smtClean="0"/>
              <a:t>Moon</a:t>
            </a:r>
            <a:endParaRPr lang="ru-RU" sz="2000" i="1" dirty="0"/>
          </a:p>
          <a:p>
            <a:pPr marL="0" lvl="0" indent="0">
              <a:buNone/>
            </a:pPr>
            <a:r>
              <a:rPr lang="en-US" sz="2000" i="1" dirty="0" smtClean="0"/>
              <a:t>tomorrow</a:t>
            </a:r>
            <a:r>
              <a:rPr lang="en-US" sz="2000" dirty="0"/>
              <a:t>.</a:t>
            </a:r>
          </a:p>
          <a:p>
            <a:pPr lvl="0"/>
            <a:r>
              <a:rPr lang="ru-RU" sz="2000" dirty="0" smtClean="0"/>
              <a:t>Остальные:</a:t>
            </a:r>
            <a:r>
              <a:rPr lang="en-US" sz="2000" dirty="0"/>
              <a:t> </a:t>
            </a:r>
            <a:r>
              <a:rPr lang="en-US" sz="2000" i="1" dirty="0"/>
              <a:t>No</a:t>
            </a:r>
            <a:r>
              <a:rPr lang="ru-RU" sz="2000" i="1" dirty="0"/>
              <a:t>,</a:t>
            </a:r>
            <a:r>
              <a:rPr lang="en-US" sz="2000" i="1" dirty="0"/>
              <a:t> you </a:t>
            </a:r>
            <a:r>
              <a:rPr lang="en-US" sz="2000" i="1" dirty="0" err="1"/>
              <a:t>aren</a:t>
            </a:r>
            <a:r>
              <a:rPr lang="ru-RU" sz="2000" i="1" dirty="0"/>
              <a:t>’</a:t>
            </a:r>
            <a:r>
              <a:rPr lang="en-US" sz="2000" i="1" dirty="0"/>
              <a:t>t</a:t>
            </a:r>
            <a:r>
              <a:rPr lang="ru-RU" sz="2000" i="1" dirty="0"/>
              <a:t>!</a:t>
            </a:r>
            <a:r>
              <a:rPr lang="en-US" sz="2000" i="1" dirty="0"/>
              <a:t> </a:t>
            </a:r>
            <a:endParaRPr lang="ru-RU" sz="2000" i="1" dirty="0" smtClean="0"/>
          </a:p>
          <a:p>
            <a:pPr marL="0" lvl="0" indent="0">
              <a:buNone/>
            </a:pPr>
            <a:r>
              <a:rPr lang="en-US" sz="2000" i="1" dirty="0" smtClean="0"/>
              <a:t>You</a:t>
            </a:r>
            <a:r>
              <a:rPr lang="en-US" sz="2000" i="1" dirty="0"/>
              <a:t> </a:t>
            </a:r>
            <a:r>
              <a:rPr lang="en-US" sz="2000" i="1" dirty="0" smtClean="0"/>
              <a:t>are</a:t>
            </a:r>
            <a:r>
              <a:rPr lang="en-US" sz="2000" i="1" dirty="0"/>
              <a:t> not going to fly to </a:t>
            </a:r>
            <a:r>
              <a:rPr lang="en-US" sz="2000" i="1" dirty="0" smtClean="0"/>
              <a:t>the</a:t>
            </a:r>
            <a:endParaRPr lang="ru-RU" sz="2000" i="1" dirty="0" smtClean="0"/>
          </a:p>
          <a:p>
            <a:pPr marL="0" lvl="0" indent="0">
              <a:buNone/>
            </a:pPr>
            <a:r>
              <a:rPr lang="en-US" sz="2000" i="1" dirty="0"/>
              <a:t> Moon</a:t>
            </a:r>
            <a:r>
              <a:rPr lang="en-US" sz="2000" dirty="0"/>
              <a:t>.</a:t>
            </a:r>
          </a:p>
          <a:p>
            <a:pPr lvl="0"/>
            <a:r>
              <a:rPr lang="ru-RU" sz="2000" dirty="0"/>
              <a:t>У</a:t>
            </a:r>
            <a:r>
              <a:rPr lang="en-US" sz="2000" dirty="0" err="1" smtClean="0"/>
              <a:t>точняющий</a:t>
            </a:r>
            <a:r>
              <a:rPr lang="en-US" sz="2000" dirty="0"/>
              <a:t> </a:t>
            </a:r>
            <a:r>
              <a:rPr lang="en-US" sz="2000" dirty="0" err="1"/>
              <a:t>вопрос</a:t>
            </a:r>
            <a:r>
              <a:rPr lang="en-US" sz="2000" dirty="0"/>
              <a:t>: </a:t>
            </a:r>
            <a:r>
              <a:rPr lang="en-US" sz="2000" i="1" dirty="0" smtClean="0"/>
              <a:t>What</a:t>
            </a:r>
          </a:p>
          <a:p>
            <a:pPr marL="0" lvl="0" indent="0">
              <a:buNone/>
            </a:pPr>
            <a:r>
              <a:rPr lang="en-US" sz="2000" i="1" dirty="0" smtClean="0"/>
              <a:t>are</a:t>
            </a:r>
            <a:r>
              <a:rPr lang="en-US" sz="2000" i="1" dirty="0"/>
              <a:t> </a:t>
            </a:r>
            <a:r>
              <a:rPr lang="en-US" sz="2000" i="1" dirty="0" smtClean="0"/>
              <a:t>you</a:t>
            </a:r>
            <a:r>
              <a:rPr lang="en-US" sz="2000" i="1" dirty="0"/>
              <a:t> going to do tomorrow?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Картинка</a:t>
            </a:r>
            <a:endParaRPr lang="en-US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629" y="3138091"/>
            <a:ext cx="3999571" cy="2169318"/>
          </a:xfrm>
        </p:spPr>
      </p:pic>
    </p:spTree>
    <p:extLst>
      <p:ext uri="{BB962C8B-B14F-4D97-AF65-F5344CB8AC3E}">
        <p14:creationId xmlns:p14="http://schemas.microsoft.com/office/powerpoint/2010/main" val="318103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Приёмы</a:t>
            </a:r>
            <a:r>
              <a:rPr lang="en-US" dirty="0"/>
              <a:t> </a:t>
            </a:r>
            <a:r>
              <a:rPr lang="ru-RU" dirty="0"/>
              <a:t>для</a:t>
            </a:r>
            <a:r>
              <a:rPr lang="en-US" dirty="0"/>
              <a:t> </a:t>
            </a:r>
            <a:r>
              <a:rPr lang="ru-RU" dirty="0"/>
              <a:t>закрепления</a:t>
            </a:r>
            <a:r>
              <a:rPr lang="en-US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be going to </a:t>
            </a:r>
            <a:endParaRPr lang="en-US" dirty="0"/>
          </a:p>
        </p:txBody>
      </p:sp>
      <p:sp>
        <p:nvSpPr>
          <p:cNvPr id="13" name="Объект 1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Парная работа.</a:t>
            </a:r>
          </a:p>
          <a:p>
            <a:pPr marL="0" indent="0">
              <a:buNone/>
            </a:pPr>
            <a:r>
              <a:rPr lang="ru-RU" sz="2400" b="1" dirty="0" smtClean="0"/>
              <a:t> Цель-взаимопроверка</a:t>
            </a:r>
          </a:p>
          <a:p>
            <a:pPr marL="0" lvl="0" indent="0">
              <a:buNone/>
            </a:pPr>
            <a:r>
              <a:rPr lang="ru-RU" dirty="0" smtClean="0"/>
              <a:t>1)</a:t>
            </a:r>
            <a:r>
              <a:rPr lang="en-US" dirty="0" smtClean="0"/>
              <a:t>She</a:t>
            </a:r>
            <a:r>
              <a:rPr lang="en-US" dirty="0"/>
              <a:t> ______ buy a new dress.</a:t>
            </a:r>
          </a:p>
          <a:p>
            <a:pPr marL="0" lvl="0" indent="0">
              <a:buNone/>
            </a:pPr>
            <a:r>
              <a:rPr lang="ru-RU" dirty="0" smtClean="0"/>
              <a:t>2)</a:t>
            </a:r>
            <a:r>
              <a:rPr lang="en-US" dirty="0" smtClean="0"/>
              <a:t>We</a:t>
            </a:r>
            <a:r>
              <a:rPr lang="en-US" dirty="0"/>
              <a:t> ______ visit the museum.</a:t>
            </a:r>
          </a:p>
          <a:p>
            <a:pPr marL="0" lvl="0" indent="0">
              <a:buNone/>
            </a:pPr>
            <a:r>
              <a:rPr lang="ru-RU" dirty="0" smtClean="0"/>
              <a:t>3)</a:t>
            </a:r>
            <a:r>
              <a:rPr lang="en-US" dirty="0" smtClean="0"/>
              <a:t>They</a:t>
            </a:r>
            <a:r>
              <a:rPr lang="en-US" dirty="0"/>
              <a:t> ______ play computer games.</a:t>
            </a:r>
          </a:p>
          <a:p>
            <a:endParaRPr lang="en-US" dirty="0"/>
          </a:p>
        </p:txBody>
      </p:sp>
      <p:sp>
        <p:nvSpPr>
          <p:cNvPr id="14" name="Объект 1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Мой(Его, ее,…) план на лето. Цель-письменная практика.</a:t>
            </a:r>
          </a:p>
          <a:p>
            <a:pPr marL="0" indent="0">
              <a:buNone/>
            </a:pPr>
            <a:r>
              <a:rPr lang="ru-RU" dirty="0" smtClean="0"/>
              <a:t>Нарисуйте море</a:t>
            </a:r>
            <a:r>
              <a:rPr lang="ru-RU" dirty="0"/>
              <a:t>,</a:t>
            </a:r>
            <a:r>
              <a:rPr lang="en-US" dirty="0"/>
              <a:t> </a:t>
            </a:r>
            <a:r>
              <a:rPr lang="ru-RU" dirty="0" smtClean="0"/>
              <a:t>книгу,</a:t>
            </a:r>
            <a:r>
              <a:rPr lang="en-US" dirty="0"/>
              <a:t> </a:t>
            </a:r>
            <a:r>
              <a:rPr lang="ru-RU" dirty="0"/>
              <a:t>велосипед,</a:t>
            </a:r>
            <a:r>
              <a:rPr lang="en-US" dirty="0"/>
              <a:t> </a:t>
            </a:r>
            <a:r>
              <a:rPr lang="ru-RU" dirty="0" smtClean="0"/>
              <a:t>друзей и т.д.)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подпишите</a:t>
            </a:r>
            <a:r>
              <a:rPr lang="en-US" dirty="0"/>
              <a:t> </a:t>
            </a:r>
            <a:r>
              <a:rPr lang="ru-RU" dirty="0" smtClean="0"/>
              <a:t>их</a:t>
            </a:r>
          </a:p>
          <a:p>
            <a:pPr marL="0" lvl="0" indent="0">
              <a:buNone/>
            </a:pPr>
            <a:r>
              <a:rPr lang="ru-RU" dirty="0" smtClean="0"/>
              <a:t>1)</a:t>
            </a:r>
            <a:r>
              <a:rPr lang="en-US" dirty="0" smtClean="0"/>
              <a:t>I</a:t>
            </a:r>
            <a:r>
              <a:rPr lang="en-US" dirty="0"/>
              <a:t> am going to swim in the sea</a:t>
            </a:r>
            <a:r>
              <a:rPr lang="en-US" dirty="0" smtClean="0"/>
              <a:t>.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2)</a:t>
            </a:r>
            <a:r>
              <a:rPr lang="en-US" dirty="0" smtClean="0"/>
              <a:t>She is</a:t>
            </a:r>
            <a:r>
              <a:rPr lang="en-US" dirty="0"/>
              <a:t> going to read interesting books.</a:t>
            </a:r>
          </a:p>
          <a:p>
            <a:pPr marL="0" lvl="0" indent="0">
              <a:buNone/>
            </a:pPr>
            <a:r>
              <a:rPr lang="en-US" dirty="0" smtClean="0"/>
              <a:t>3)He is </a:t>
            </a:r>
            <a:r>
              <a:rPr lang="en-US" dirty="0"/>
              <a:t> going to ride a bike with my </a:t>
            </a:r>
            <a:r>
              <a:rPr lang="en-US" dirty="0" smtClean="0"/>
              <a:t>friends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221185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Приёмы</a:t>
            </a:r>
            <a:r>
              <a:rPr lang="en-US" b="1" dirty="0"/>
              <a:t> </a:t>
            </a:r>
            <a:r>
              <a:rPr lang="ru-RU" b="1" dirty="0"/>
              <a:t>для</a:t>
            </a:r>
            <a:r>
              <a:rPr lang="en-US" b="1" dirty="0"/>
              <a:t> </a:t>
            </a:r>
            <a:r>
              <a:rPr lang="ru-RU" b="1" dirty="0"/>
              <a:t>закрепления</a:t>
            </a:r>
            <a:r>
              <a:rPr lang="en-US" b="1" dirty="0"/>
              <a:t> </a:t>
            </a:r>
            <a:br>
              <a:rPr lang="en-US" b="1" dirty="0"/>
            </a:br>
            <a:r>
              <a:rPr lang="en-US" b="1" dirty="0"/>
              <a:t>to be going to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Работа с текстом</a:t>
            </a:r>
            <a:br>
              <a:rPr lang="ru-RU" b="1" dirty="0" smtClean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/>
              <a:t>Задание:</a:t>
            </a:r>
            <a:r>
              <a:rPr lang="en-US" sz="3200" dirty="0"/>
              <a:t> </a:t>
            </a:r>
            <a:r>
              <a:rPr lang="ru-RU" sz="3200" dirty="0"/>
              <a:t>прочитайте</a:t>
            </a:r>
            <a:r>
              <a:rPr lang="en-US" sz="3200" dirty="0"/>
              <a:t> </a:t>
            </a:r>
            <a:r>
              <a:rPr lang="ru-RU" sz="3200" dirty="0"/>
              <a:t>короткий</a:t>
            </a:r>
            <a:r>
              <a:rPr lang="en-US" sz="3200" dirty="0"/>
              <a:t> </a:t>
            </a:r>
            <a:r>
              <a:rPr lang="ru-RU" sz="3200" dirty="0"/>
              <a:t>текст</a:t>
            </a:r>
            <a:r>
              <a:rPr lang="en-US" sz="3200" dirty="0"/>
              <a:t> </a:t>
            </a:r>
            <a:r>
              <a:rPr lang="ru-RU" sz="3200" dirty="0" smtClean="0"/>
              <a:t>и</a:t>
            </a:r>
          </a:p>
          <a:p>
            <a:pPr marL="0" indent="0">
              <a:buNone/>
            </a:pPr>
            <a:r>
              <a:rPr lang="en-US" sz="3200" dirty="0"/>
              <a:t> </a:t>
            </a:r>
            <a:r>
              <a:rPr lang="ru-RU" sz="3200" dirty="0"/>
              <a:t>вставьте</a:t>
            </a:r>
            <a:r>
              <a:rPr lang="en-US" sz="3200" dirty="0"/>
              <a:t> </a:t>
            </a:r>
            <a:r>
              <a:rPr lang="ru-RU" sz="3200" dirty="0"/>
              <a:t>пропуски,</a:t>
            </a:r>
            <a:r>
              <a:rPr lang="en-US" sz="3200" dirty="0"/>
              <a:t> </a:t>
            </a:r>
            <a:r>
              <a:rPr lang="ru-RU" sz="3200" dirty="0"/>
              <a:t>используя</a:t>
            </a:r>
            <a:r>
              <a:rPr lang="en-US" sz="3200" dirty="0"/>
              <a:t> </a:t>
            </a:r>
            <a:endParaRPr lang="ru-RU" sz="3200" dirty="0"/>
          </a:p>
          <a:p>
            <a:pPr marL="0" indent="0">
              <a:buNone/>
            </a:pPr>
            <a:r>
              <a:rPr lang="en-US" sz="3200" i="1" dirty="0" smtClean="0"/>
              <a:t>to</a:t>
            </a:r>
            <a:r>
              <a:rPr lang="en-US" sz="3200" i="1" dirty="0"/>
              <a:t> be going to</a:t>
            </a:r>
            <a:r>
              <a:rPr lang="ru-RU" sz="3200" dirty="0" smtClean="0"/>
              <a:t>.</a:t>
            </a:r>
            <a:endParaRPr lang="ru-RU" sz="3200" dirty="0"/>
          </a:p>
          <a:p>
            <a:pPr marL="0" indent="0">
              <a:buNone/>
            </a:pPr>
            <a:r>
              <a:rPr lang="en-US" sz="2800" dirty="0" smtClean="0"/>
              <a:t>Next</a:t>
            </a:r>
            <a:r>
              <a:rPr lang="en-US" sz="2800" dirty="0"/>
              <a:t> week, my family and I (1) ______ go to the zoo. My little brother (2) ______ see the monkeys. My mum (3) ______ take photos. We (4) ______ have a great time!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279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198783"/>
            <a:ext cx="8915399" cy="18022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Приёмы</a:t>
            </a:r>
            <a:r>
              <a:rPr lang="en-US" b="1" dirty="0"/>
              <a:t> </a:t>
            </a:r>
            <a:r>
              <a:rPr lang="ru-RU" b="1" dirty="0"/>
              <a:t>для</a:t>
            </a:r>
            <a:r>
              <a:rPr lang="en-US" b="1" dirty="0"/>
              <a:t> </a:t>
            </a:r>
            <a:r>
              <a:rPr lang="ru-RU" b="1" dirty="0"/>
              <a:t>закрепления местоимений в объектном падеже</a:t>
            </a: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643270"/>
            <a:ext cx="8915399" cy="4929808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99384"/>
              </p:ext>
            </p:extLst>
          </p:nvPr>
        </p:nvGraphicFramePr>
        <p:xfrm>
          <a:off x="2589212" y="2156830"/>
          <a:ext cx="7734852" cy="4664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7426">
                  <a:extLst>
                    <a:ext uri="{9D8B030D-6E8A-4147-A177-3AD203B41FA5}">
                      <a16:colId xmlns:a16="http://schemas.microsoft.com/office/drawing/2014/main" val="4104196511"/>
                    </a:ext>
                  </a:extLst>
                </a:gridCol>
                <a:gridCol w="3867426">
                  <a:extLst>
                    <a:ext uri="{9D8B030D-6E8A-4147-A177-3AD203B41FA5}">
                      <a16:colId xmlns:a16="http://schemas.microsoft.com/office/drawing/2014/main" val="784552210"/>
                    </a:ext>
                  </a:extLst>
                </a:gridCol>
              </a:tblGrid>
              <a:tr h="440715"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Именительный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падеж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кто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 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Объектный</a:t>
                      </a: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падеж</a:t>
                      </a: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(кого?</a:t>
                      </a: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кому?</a:t>
                      </a: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что</a:t>
                      </a: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?)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686446682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 (я)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 (мне, меня)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2266836066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ты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 </a:t>
                      </a:r>
                      <a:r>
                        <a:rPr lang="ru-RU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(тебе,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тебя,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вам</a:t>
                      </a:r>
                      <a:r>
                        <a:rPr lang="ru-RU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вас)</a:t>
                      </a:r>
                      <a:endParaRPr lang="en-US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4041577568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him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ему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его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3425570563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она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ей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её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622526153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оно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 </a:t>
                      </a:r>
                      <a:r>
                        <a:rPr lang="ru-RU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(ему,</a:t>
                      </a:r>
                      <a:r>
                        <a:rPr lang="en-US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его,</a:t>
                      </a:r>
                      <a:r>
                        <a:rPr lang="en-US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ей,</a:t>
                      </a:r>
                      <a:r>
                        <a:rPr lang="en-US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её)</a:t>
                      </a:r>
                      <a:endParaRPr lang="en-US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031748750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мы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нам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230365501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они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2286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them (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их</a:t>
                      </a:r>
                      <a:r>
                        <a:rPr lang="en-US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566750626"/>
                  </a:ext>
                </a:extLst>
              </a:tr>
              <a:tr h="4468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612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1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Приёмы</a:t>
            </a:r>
            <a:r>
              <a:rPr lang="en-US" b="1" dirty="0"/>
              <a:t> </a:t>
            </a:r>
            <a:r>
              <a:rPr lang="ru-RU" b="1" dirty="0"/>
              <a:t>для</a:t>
            </a:r>
            <a:r>
              <a:rPr lang="en-US" b="1" dirty="0"/>
              <a:t> </a:t>
            </a:r>
            <a:r>
              <a:rPr lang="ru-RU" b="1" dirty="0"/>
              <a:t>закрепления </a:t>
            </a:r>
            <a:r>
              <a:rPr lang="ru-RU" b="1" dirty="0" smtClean="0"/>
              <a:t>местоимений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/>
              <a:t>в объектном падеже</a:t>
            </a: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/>
              <a:t>Игра «Поймай </a:t>
            </a:r>
            <a:r>
              <a:rPr lang="en-US" b="1" i="1" dirty="0" err="1"/>
              <a:t>местоимение</a:t>
            </a:r>
            <a:r>
              <a:rPr lang="en-US" b="1" i="1" dirty="0"/>
              <a:t>»</a:t>
            </a:r>
          </a:p>
          <a:p>
            <a:r>
              <a:rPr lang="ru-RU" b="1" dirty="0"/>
              <a:t>Цель:</a:t>
            </a:r>
            <a:r>
              <a:rPr lang="en-US" dirty="0"/>
              <a:t> </a:t>
            </a:r>
            <a:r>
              <a:rPr lang="ru-RU" dirty="0"/>
              <a:t>научиться</a:t>
            </a:r>
            <a:r>
              <a:rPr lang="en-US" dirty="0"/>
              <a:t> </a:t>
            </a:r>
            <a:r>
              <a:rPr lang="ru-RU" dirty="0"/>
              <a:t>быстро</a:t>
            </a:r>
            <a:r>
              <a:rPr lang="en-US" dirty="0"/>
              <a:t> </a:t>
            </a:r>
            <a:r>
              <a:rPr lang="ru-RU" dirty="0"/>
              <a:t>различать</a:t>
            </a:r>
            <a:r>
              <a:rPr lang="en-US" dirty="0"/>
              <a:t> </a:t>
            </a:r>
            <a:r>
              <a:rPr lang="ru-RU" dirty="0"/>
              <a:t>именительный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 smtClean="0"/>
              <a:t>объектный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ru-RU" dirty="0"/>
              <a:t>падежи.</a:t>
            </a:r>
            <a:endParaRPr lang="en-US" dirty="0"/>
          </a:p>
          <a:p>
            <a:r>
              <a:rPr lang="en-US" b="1" dirty="0" err="1"/>
              <a:t>Как</a:t>
            </a:r>
            <a:r>
              <a:rPr lang="en-US" b="1" dirty="0"/>
              <a:t> </a:t>
            </a:r>
            <a:r>
              <a:rPr lang="en-US" b="1" dirty="0" err="1" smtClean="0"/>
              <a:t>играть</a:t>
            </a:r>
            <a:r>
              <a:rPr lang="en-US" b="1" dirty="0" smtClean="0"/>
              <a:t>:</a:t>
            </a:r>
            <a:r>
              <a:rPr lang="ru-RU" dirty="0"/>
              <a:t> </a:t>
            </a:r>
            <a:r>
              <a:rPr lang="ru-RU" dirty="0" smtClean="0"/>
              <a:t>Учитель</a:t>
            </a:r>
            <a:r>
              <a:rPr lang="en-US" dirty="0"/>
              <a:t> </a:t>
            </a:r>
            <a:r>
              <a:rPr lang="ru-RU" dirty="0"/>
              <a:t>произносит</a:t>
            </a:r>
            <a:r>
              <a:rPr lang="en-US" dirty="0"/>
              <a:t> </a:t>
            </a:r>
            <a:r>
              <a:rPr lang="ru-RU" dirty="0"/>
              <a:t>предложение</a:t>
            </a:r>
            <a:r>
              <a:rPr lang="en-US" dirty="0"/>
              <a:t> </a:t>
            </a:r>
            <a:r>
              <a:rPr lang="ru-RU" dirty="0"/>
              <a:t>с</a:t>
            </a:r>
            <a:r>
              <a:rPr lang="en-US" dirty="0"/>
              <a:t> </a:t>
            </a:r>
            <a:r>
              <a:rPr lang="ru-RU" dirty="0"/>
              <a:t>местоимением.</a:t>
            </a:r>
            <a:endParaRPr lang="en-US" dirty="0"/>
          </a:p>
          <a:p>
            <a:pPr lvl="0"/>
            <a:r>
              <a:rPr lang="ru-RU" dirty="0"/>
              <a:t>Если</a:t>
            </a:r>
            <a:r>
              <a:rPr lang="en-US" dirty="0"/>
              <a:t> </a:t>
            </a:r>
            <a:r>
              <a:rPr lang="ru-RU" dirty="0"/>
              <a:t>местоимение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именительном</a:t>
            </a:r>
            <a:r>
              <a:rPr lang="en-US" dirty="0"/>
              <a:t> </a:t>
            </a:r>
            <a:r>
              <a:rPr lang="ru-RU" dirty="0"/>
              <a:t>падеже</a:t>
            </a:r>
            <a:r>
              <a:rPr lang="en-US" dirty="0"/>
              <a:t> </a:t>
            </a:r>
            <a:r>
              <a:rPr lang="ru-RU" dirty="0"/>
              <a:t>— ученики</a:t>
            </a:r>
            <a:r>
              <a:rPr lang="en-US" dirty="0"/>
              <a:t> </a:t>
            </a:r>
            <a:r>
              <a:rPr lang="ru-RU" dirty="0"/>
              <a:t>хлопают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ладоши.</a:t>
            </a:r>
            <a:endParaRPr lang="en-US" dirty="0"/>
          </a:p>
          <a:p>
            <a:pPr lvl="0"/>
            <a:r>
              <a:rPr lang="ru-RU" dirty="0"/>
              <a:t>Если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объектном</a:t>
            </a:r>
            <a:r>
              <a:rPr lang="en-US" dirty="0"/>
              <a:t> </a:t>
            </a:r>
            <a:r>
              <a:rPr lang="ru-RU" dirty="0"/>
              <a:t>— топают</a:t>
            </a:r>
            <a:r>
              <a:rPr lang="en-US" dirty="0"/>
              <a:t> </a:t>
            </a:r>
            <a:r>
              <a:rPr lang="ru-RU" dirty="0"/>
              <a:t>ногами.</a:t>
            </a:r>
            <a:endParaRPr lang="en-US" dirty="0"/>
          </a:p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 smtClean="0"/>
              <a:t>«</a:t>
            </a:r>
            <a:r>
              <a:rPr lang="en-US" sz="2000" b="1" i="1" dirty="0" smtClean="0"/>
              <a:t>Поймай </a:t>
            </a:r>
            <a:r>
              <a:rPr lang="en-US" sz="2000" b="1" i="1" dirty="0" err="1" smtClean="0"/>
              <a:t>местоимение</a:t>
            </a:r>
            <a:r>
              <a:rPr lang="en-US" sz="2000" b="1" i="1" dirty="0" smtClean="0"/>
              <a:t>»</a:t>
            </a:r>
          </a:p>
          <a:p>
            <a:pPr marL="0" lvl="0" indent="0">
              <a:buNone/>
            </a:pPr>
            <a:r>
              <a:rPr lang="ru-RU" sz="2000" i="1" dirty="0" smtClean="0"/>
              <a:t>1) </a:t>
            </a:r>
            <a:r>
              <a:rPr lang="en-US" sz="2000" i="1" dirty="0" smtClean="0"/>
              <a:t>She is a student.</a:t>
            </a:r>
            <a:r>
              <a:rPr lang="en-US" sz="2000" dirty="0" smtClean="0"/>
              <a:t> (</a:t>
            </a:r>
            <a:r>
              <a:rPr lang="en-US" sz="2000" dirty="0" err="1" smtClean="0"/>
              <a:t>хлопают</a:t>
            </a:r>
            <a:r>
              <a:rPr lang="en-US" sz="2000" dirty="0" smtClean="0"/>
              <a:t>)</a:t>
            </a:r>
          </a:p>
          <a:p>
            <a:pPr marL="0" lvl="0" indent="0">
              <a:buNone/>
            </a:pPr>
            <a:r>
              <a:rPr lang="ru-RU" sz="2000" i="1" dirty="0" smtClean="0"/>
              <a:t>2) </a:t>
            </a:r>
            <a:r>
              <a:rPr lang="en-US" sz="2000" i="1" dirty="0" smtClean="0"/>
              <a:t>I see her.</a:t>
            </a:r>
            <a:r>
              <a:rPr lang="en-US" sz="2000" dirty="0" smtClean="0"/>
              <a:t> (</a:t>
            </a:r>
            <a:r>
              <a:rPr lang="en-US" sz="2000" dirty="0" err="1" smtClean="0"/>
              <a:t>топают</a:t>
            </a:r>
            <a:r>
              <a:rPr lang="en-US" sz="2000" dirty="0" smtClean="0"/>
              <a:t>)</a:t>
            </a:r>
          </a:p>
          <a:p>
            <a:pPr marL="0" lvl="0" indent="0">
              <a:buNone/>
            </a:pPr>
            <a:r>
              <a:rPr lang="ru-RU" sz="2000" i="1" dirty="0" smtClean="0"/>
              <a:t>3) </a:t>
            </a:r>
            <a:r>
              <a:rPr lang="en-US" sz="2000" i="1" dirty="0" smtClean="0"/>
              <a:t>They play football.</a:t>
            </a:r>
            <a:r>
              <a:rPr lang="en-US" sz="2000" dirty="0" smtClean="0"/>
              <a:t> (</a:t>
            </a:r>
            <a:r>
              <a:rPr lang="en-US" sz="2000" dirty="0" err="1" smtClean="0"/>
              <a:t>хлопают</a:t>
            </a:r>
            <a:r>
              <a:rPr lang="en-US" sz="2000" dirty="0" smtClean="0"/>
              <a:t>)</a:t>
            </a:r>
          </a:p>
          <a:p>
            <a:pPr marL="0" lvl="0" indent="0">
              <a:buNone/>
            </a:pPr>
            <a:r>
              <a:rPr lang="ru-RU" sz="2000" i="1" dirty="0" smtClean="0"/>
              <a:t>4) </a:t>
            </a:r>
            <a:r>
              <a:rPr lang="en-US" sz="2000" i="1" dirty="0" smtClean="0"/>
              <a:t>Give it to me.</a:t>
            </a:r>
            <a:r>
              <a:rPr lang="en-US" sz="2000" dirty="0" smtClean="0"/>
              <a:t> (</a:t>
            </a:r>
            <a:r>
              <a:rPr lang="en-US" sz="2000" dirty="0" err="1" smtClean="0"/>
              <a:t>топают</a:t>
            </a:r>
            <a:r>
              <a:rPr lang="en-US" sz="2000" dirty="0" smtClean="0"/>
              <a:t>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0584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Приёмы</a:t>
            </a:r>
            <a:r>
              <a:rPr lang="en-US" b="1" dirty="0"/>
              <a:t> </a:t>
            </a:r>
            <a:r>
              <a:rPr lang="ru-RU" b="1" dirty="0"/>
              <a:t>для</a:t>
            </a:r>
            <a:r>
              <a:rPr lang="en-US" b="1" dirty="0"/>
              <a:t> </a:t>
            </a:r>
            <a:r>
              <a:rPr lang="ru-RU" b="1" dirty="0"/>
              <a:t>закрепления местоимений</a:t>
            </a:r>
            <a:br>
              <a:rPr lang="ru-RU" b="1" dirty="0"/>
            </a:br>
            <a:r>
              <a:rPr lang="ru-RU" b="1" dirty="0"/>
              <a:t> в объектном падеже</a:t>
            </a: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2200" b="1" i="1" dirty="0" smtClean="0"/>
              <a:t>Мини‑диалоги</a:t>
            </a:r>
            <a:endParaRPr lang="en-US" sz="2200" b="1" i="1" dirty="0"/>
          </a:p>
          <a:p>
            <a:pPr marL="0" indent="0">
              <a:buNone/>
            </a:pPr>
            <a:r>
              <a:rPr lang="ru-RU" b="1" dirty="0"/>
              <a:t>Цель:</a:t>
            </a:r>
            <a:r>
              <a:rPr lang="en-US" dirty="0"/>
              <a:t> </a:t>
            </a:r>
            <a:r>
              <a:rPr lang="ru-RU" dirty="0"/>
              <a:t>отработка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устной</a:t>
            </a:r>
            <a:r>
              <a:rPr lang="en-US" dirty="0"/>
              <a:t> </a:t>
            </a:r>
            <a:r>
              <a:rPr lang="ru-RU" dirty="0"/>
              <a:t>речи.</a:t>
            </a:r>
            <a:endParaRPr lang="en-US" dirty="0"/>
          </a:p>
          <a:p>
            <a:pPr marL="0" indent="0">
              <a:buNone/>
            </a:pPr>
            <a:r>
              <a:rPr lang="ru-RU" b="1" dirty="0"/>
              <a:t>Задание:</a:t>
            </a:r>
            <a:r>
              <a:rPr lang="en-US" dirty="0"/>
              <a:t> </a:t>
            </a:r>
            <a:r>
              <a:rPr lang="ru-RU" dirty="0"/>
              <a:t>дополните</a:t>
            </a:r>
            <a:r>
              <a:rPr lang="en-US" dirty="0"/>
              <a:t> </a:t>
            </a:r>
            <a:r>
              <a:rPr lang="ru-RU" dirty="0"/>
              <a:t>диалоги,</a:t>
            </a:r>
            <a:r>
              <a:rPr lang="en-US" dirty="0"/>
              <a:t> </a:t>
            </a:r>
            <a:r>
              <a:rPr lang="ru-RU" dirty="0"/>
              <a:t>используя</a:t>
            </a:r>
            <a:r>
              <a:rPr lang="en-US" dirty="0"/>
              <a:t> </a:t>
            </a:r>
            <a:r>
              <a:rPr lang="ru-RU" dirty="0"/>
              <a:t>местоимения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объектном</a:t>
            </a:r>
            <a:r>
              <a:rPr lang="en-US" dirty="0"/>
              <a:t> </a:t>
            </a:r>
            <a:r>
              <a:rPr lang="ru-RU" dirty="0"/>
              <a:t>падеже:</a:t>
            </a:r>
            <a:endParaRPr lang="en-US" dirty="0"/>
          </a:p>
          <a:p>
            <a:pPr lvl="0"/>
            <a:r>
              <a:rPr lang="en-US" dirty="0"/>
              <a:t>— Can you help </a:t>
            </a:r>
            <a:r>
              <a:rPr lang="en-US" b="1" dirty="0"/>
              <a:t>me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— Yes, I can help ______.</a:t>
            </a:r>
          </a:p>
          <a:p>
            <a:pPr lvl="0"/>
            <a:r>
              <a:rPr lang="en-US" dirty="0"/>
              <a:t>— Do you see </a:t>
            </a:r>
            <a:r>
              <a:rPr lang="en-US" b="1" dirty="0"/>
              <a:t>Tom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— Yes, I see ______.</a:t>
            </a:r>
          </a:p>
          <a:p>
            <a:pPr lvl="0"/>
            <a:r>
              <a:rPr lang="en-US" dirty="0"/>
              <a:t>— Give the apple to </a:t>
            </a:r>
            <a:r>
              <a:rPr lang="en-US" b="1" dirty="0"/>
              <a:t>Mum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— OK, I’ll give it to ______.</a:t>
            </a:r>
          </a:p>
          <a:p>
            <a:pPr lvl="0"/>
            <a:r>
              <a:rPr lang="en-US" dirty="0"/>
              <a:t>— Let’s invite </a:t>
            </a:r>
            <a:r>
              <a:rPr lang="en-US" b="1" dirty="0"/>
              <a:t>our friends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— Great! Let’s invite ______.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45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43339"/>
            <a:ext cx="8915399" cy="15770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Приёмы</a:t>
            </a:r>
            <a:r>
              <a:rPr lang="en-US" sz="3200" b="1" dirty="0"/>
              <a:t> </a:t>
            </a:r>
            <a:r>
              <a:rPr lang="ru-RU" sz="3200" b="1" dirty="0"/>
              <a:t>для</a:t>
            </a:r>
            <a:r>
              <a:rPr lang="en-US" sz="3200" b="1" dirty="0"/>
              <a:t> </a:t>
            </a:r>
            <a:r>
              <a:rPr lang="ru-RU" sz="3200" b="1" dirty="0"/>
              <a:t>закрепления местоимений</a:t>
            </a:r>
            <a:br>
              <a:rPr lang="ru-RU" sz="3200" b="1" dirty="0"/>
            </a:br>
            <a:r>
              <a:rPr lang="ru-RU" sz="3200" b="1" dirty="0"/>
              <a:t> в объектном падеже</a:t>
            </a: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881808"/>
            <a:ext cx="8915399" cy="4558749"/>
          </a:xfrm>
        </p:spPr>
        <p:txBody>
          <a:bodyPr>
            <a:normAutofit/>
          </a:bodyPr>
          <a:lstStyle/>
          <a:p>
            <a:pPr algn="ctr"/>
            <a:r>
              <a:rPr lang="en-US" b="1" i="1" dirty="0"/>
              <a:t> </a:t>
            </a:r>
            <a:r>
              <a:rPr lang="ru-RU" b="1" i="1" dirty="0"/>
              <a:t>Упражнение</a:t>
            </a:r>
            <a:r>
              <a:rPr lang="en-US" b="1" i="1" dirty="0"/>
              <a:t> </a:t>
            </a:r>
            <a:r>
              <a:rPr lang="ru-RU" b="1" i="1" dirty="0"/>
              <a:t>«Исправь</a:t>
            </a:r>
            <a:r>
              <a:rPr lang="en-US" b="1" i="1" dirty="0"/>
              <a:t> </a:t>
            </a:r>
            <a:r>
              <a:rPr lang="ru-RU" b="1" i="1" dirty="0"/>
              <a:t>ошибку»</a:t>
            </a:r>
            <a:endParaRPr lang="en-US" b="1" i="1" dirty="0"/>
          </a:p>
          <a:p>
            <a:r>
              <a:rPr lang="ru-RU" b="1" dirty="0"/>
              <a:t>Цель:</a:t>
            </a:r>
            <a:r>
              <a:rPr lang="en-US" dirty="0"/>
              <a:t> </a:t>
            </a:r>
            <a:r>
              <a:rPr lang="ru-RU" dirty="0"/>
              <a:t>развитие</a:t>
            </a:r>
            <a:r>
              <a:rPr lang="en-US" dirty="0"/>
              <a:t> </a:t>
            </a:r>
            <a:r>
              <a:rPr lang="ru-RU" dirty="0"/>
              <a:t>внимательности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закрепление</a:t>
            </a:r>
            <a:r>
              <a:rPr lang="en-US" dirty="0"/>
              <a:t> </a:t>
            </a:r>
            <a:r>
              <a:rPr lang="ru-RU" dirty="0"/>
              <a:t>правил.</a:t>
            </a:r>
            <a:endParaRPr lang="en-US" dirty="0"/>
          </a:p>
          <a:p>
            <a:r>
              <a:rPr lang="ru-RU" b="1" dirty="0"/>
              <a:t>Задание:</a:t>
            </a:r>
            <a:r>
              <a:rPr lang="en-US" dirty="0"/>
              <a:t> </a:t>
            </a:r>
            <a:r>
              <a:rPr lang="ru-RU" dirty="0"/>
              <a:t>найдите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исправьте</a:t>
            </a:r>
            <a:r>
              <a:rPr lang="en-US" dirty="0"/>
              <a:t> </a:t>
            </a:r>
            <a:r>
              <a:rPr lang="ru-RU" dirty="0"/>
              <a:t>ошибки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dirty="0"/>
              <a:t>предложениях</a:t>
            </a:r>
            <a:r>
              <a:rPr lang="ru-RU" dirty="0" smtClean="0"/>
              <a:t>:</a:t>
            </a:r>
          </a:p>
          <a:p>
            <a:endParaRPr lang="en-US" dirty="0"/>
          </a:p>
          <a:p>
            <a:pPr lvl="0"/>
            <a:r>
              <a:rPr lang="en-US" sz="2400" dirty="0"/>
              <a:t>I see he in the garden. → </a:t>
            </a:r>
            <a:r>
              <a:rPr lang="en-US" sz="2400" i="1" dirty="0"/>
              <a:t>I see </a:t>
            </a:r>
            <a:r>
              <a:rPr lang="en-US" sz="2400" b="1" i="1" dirty="0"/>
              <a:t>him</a:t>
            </a:r>
            <a:r>
              <a:rPr lang="en-US" sz="2400" i="1" dirty="0"/>
              <a:t> in the garden.</a:t>
            </a:r>
            <a:endParaRPr lang="en-US" sz="2400" dirty="0"/>
          </a:p>
          <a:p>
            <a:pPr lvl="0"/>
            <a:r>
              <a:rPr lang="en-US" sz="2400" dirty="0"/>
              <a:t>She gives the toy to I. → </a:t>
            </a:r>
            <a:r>
              <a:rPr lang="en-US" sz="2400" i="1" dirty="0"/>
              <a:t>She gives the toy to </a:t>
            </a:r>
            <a:r>
              <a:rPr lang="en-US" sz="2400" b="1" i="1" dirty="0"/>
              <a:t>me</a:t>
            </a:r>
            <a:r>
              <a:rPr lang="en-US" sz="2400" i="1" dirty="0"/>
              <a:t>.</a:t>
            </a:r>
            <a:endParaRPr lang="en-US" sz="2400" dirty="0"/>
          </a:p>
          <a:p>
            <a:pPr lvl="0"/>
            <a:r>
              <a:rPr lang="en-US" sz="2400" dirty="0"/>
              <a:t>They help we with homework. → </a:t>
            </a:r>
            <a:r>
              <a:rPr lang="en-US" sz="2400" i="1" dirty="0"/>
              <a:t>They help </a:t>
            </a:r>
            <a:r>
              <a:rPr lang="en-US" sz="2400" b="1" i="1" dirty="0"/>
              <a:t>us</a:t>
            </a:r>
            <a:r>
              <a:rPr lang="en-US" sz="2400" i="1" dirty="0"/>
              <a:t> with homework.</a:t>
            </a:r>
            <a:endParaRPr lang="en-US" sz="2400" dirty="0"/>
          </a:p>
          <a:p>
            <a:pPr lvl="0"/>
            <a:r>
              <a:rPr lang="en-US" sz="2400" dirty="0"/>
              <a:t>Give the pen to she. → </a:t>
            </a:r>
            <a:r>
              <a:rPr lang="en-US" sz="2400" i="1" dirty="0"/>
              <a:t>Give the pen to </a:t>
            </a:r>
            <a:r>
              <a:rPr lang="en-US" sz="2400" b="1" i="1" dirty="0"/>
              <a:t>her</a:t>
            </a:r>
            <a:r>
              <a:rPr lang="en-US" sz="2400" i="1" dirty="0"/>
              <a:t>.</a:t>
            </a:r>
            <a:endParaRPr lang="en-US" sz="2400" dirty="0"/>
          </a:p>
          <a:p>
            <a:pPr lvl="0"/>
            <a:r>
              <a:rPr lang="en-US" sz="2400" dirty="0"/>
              <a:t>We see they at school. → </a:t>
            </a:r>
            <a:r>
              <a:rPr lang="en-US" sz="2400" i="1" dirty="0"/>
              <a:t>We see </a:t>
            </a:r>
            <a:r>
              <a:rPr lang="en-US" sz="2400" b="1" i="1" dirty="0"/>
              <a:t>them</a:t>
            </a:r>
            <a:r>
              <a:rPr lang="en-US" sz="2400" i="1" dirty="0"/>
              <a:t> at school.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158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397565"/>
            <a:ext cx="8915399" cy="1086678"/>
          </a:xfrm>
        </p:spPr>
        <p:txBody>
          <a:bodyPr>
            <a:noAutofit/>
          </a:bodyPr>
          <a:lstStyle/>
          <a:p>
            <a:r>
              <a:rPr lang="en-US" sz="3200" b="1" dirty="0" err="1"/>
              <a:t>Общие</a:t>
            </a:r>
            <a:r>
              <a:rPr lang="en-US" sz="3200" b="1" dirty="0"/>
              <a:t> </a:t>
            </a:r>
            <a:r>
              <a:rPr lang="en-US" sz="3200" b="1" dirty="0" err="1"/>
              <a:t>рекомендации</a:t>
            </a:r>
            <a:r>
              <a:rPr lang="en-US" sz="3200" b="1" dirty="0"/>
              <a:t> </a:t>
            </a:r>
            <a:r>
              <a:rPr lang="en-US" sz="3200" b="1" dirty="0" err="1"/>
              <a:t>по</a:t>
            </a:r>
            <a:r>
              <a:rPr lang="en-US" sz="3200" b="1" dirty="0"/>
              <a:t> </a:t>
            </a:r>
            <a:r>
              <a:rPr lang="en-US" sz="3200" b="1" dirty="0" err="1"/>
              <a:t>подготовке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351722"/>
            <a:ext cx="8915399" cy="5274365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/>
              <a:t>Систематичность.</a:t>
            </a:r>
            <a:r>
              <a:rPr lang="en-US" dirty="0"/>
              <a:t> </a:t>
            </a:r>
            <a:r>
              <a:rPr lang="ru-RU" dirty="0"/>
              <a:t>Начинать подготовку заранее, проводить регулярные занятия.</a:t>
            </a:r>
            <a:r>
              <a:rPr lang="en-US" dirty="0"/>
              <a:t> </a:t>
            </a:r>
          </a:p>
          <a:p>
            <a:pPr lvl="0"/>
            <a:r>
              <a:rPr lang="ru-RU" b="1" dirty="0"/>
              <a:t>Комплексный подход.</a:t>
            </a:r>
            <a:r>
              <a:rPr lang="en-US" dirty="0"/>
              <a:t> </a:t>
            </a:r>
            <a:r>
              <a:rPr lang="ru-RU" dirty="0"/>
              <a:t>Включать в подготовку все виды языковой деятельности: </a:t>
            </a:r>
            <a:r>
              <a:rPr lang="ru-RU" dirty="0" err="1"/>
              <a:t>аудирование</a:t>
            </a:r>
            <a:r>
              <a:rPr lang="ru-RU" dirty="0"/>
              <a:t>, чтение, грамматику, лексику и письмо.</a:t>
            </a:r>
            <a:r>
              <a:rPr lang="en-US" dirty="0"/>
              <a:t> </a:t>
            </a:r>
          </a:p>
          <a:p>
            <a:pPr lvl="0"/>
            <a:r>
              <a:rPr lang="ru-RU" b="1" dirty="0"/>
              <a:t>Работа с демоверсиями.</a:t>
            </a:r>
            <a:r>
              <a:rPr lang="en-US" dirty="0"/>
              <a:t> </a:t>
            </a:r>
            <a:r>
              <a:rPr lang="ru-RU" dirty="0" err="1"/>
              <a:t>Прорешивать</a:t>
            </a:r>
            <a:r>
              <a:rPr lang="ru-RU" dirty="0"/>
              <a:t> демонстрационные варианты ВПР на сайте ФИОКО, чтобы привыкнуть к формату заданий.</a:t>
            </a:r>
            <a:r>
              <a:rPr lang="en-US" dirty="0"/>
              <a:t> </a:t>
            </a:r>
          </a:p>
          <a:p>
            <a:pPr lvl="0"/>
            <a:r>
              <a:rPr lang="ru-RU" b="1" dirty="0"/>
              <a:t>Тренировка времени.</a:t>
            </a:r>
            <a:r>
              <a:rPr lang="en-US" dirty="0"/>
              <a:t> </a:t>
            </a:r>
            <a:r>
              <a:rPr lang="ru-RU" dirty="0"/>
              <a:t>Научить ребёнка распределять время на выполнение заданий (например, </a:t>
            </a:r>
            <a:r>
              <a:rPr lang="ru-RU" dirty="0" err="1"/>
              <a:t>аудирование</a:t>
            </a:r>
            <a:r>
              <a:rPr lang="en-US" dirty="0"/>
              <a:t> </a:t>
            </a:r>
            <a:r>
              <a:rPr lang="ru-RU" dirty="0"/>
              <a:t>—</a:t>
            </a:r>
            <a:r>
              <a:rPr lang="en-US" dirty="0"/>
              <a:t> </a:t>
            </a:r>
            <a:r>
              <a:rPr lang="ru-RU" dirty="0"/>
              <a:t>5–7</a:t>
            </a:r>
            <a:r>
              <a:rPr lang="en-US" dirty="0"/>
              <a:t> </a:t>
            </a:r>
            <a:r>
              <a:rPr lang="ru-RU" dirty="0"/>
              <a:t>минут, чтение</a:t>
            </a:r>
            <a:r>
              <a:rPr lang="en-US" dirty="0"/>
              <a:t> </a:t>
            </a:r>
            <a:r>
              <a:rPr lang="ru-RU" dirty="0"/>
              <a:t>—</a:t>
            </a:r>
            <a:r>
              <a:rPr lang="en-US" dirty="0"/>
              <a:t> </a:t>
            </a:r>
            <a:r>
              <a:rPr lang="ru-RU" dirty="0"/>
              <a:t>10</a:t>
            </a:r>
            <a:r>
              <a:rPr lang="en-US" dirty="0"/>
              <a:t> </a:t>
            </a:r>
            <a:r>
              <a:rPr lang="ru-RU" dirty="0"/>
              <a:t>минут и т.</a:t>
            </a:r>
            <a:r>
              <a:rPr lang="en-US" dirty="0"/>
              <a:t> </a:t>
            </a:r>
            <a:r>
              <a:rPr lang="ru-RU" dirty="0"/>
              <a:t>д.).</a:t>
            </a:r>
            <a:r>
              <a:rPr lang="en-US" dirty="0"/>
              <a:t> </a:t>
            </a:r>
          </a:p>
          <a:p>
            <a:pPr lvl="0"/>
            <a:r>
              <a:rPr lang="ru-RU" b="1" dirty="0"/>
              <a:t>Анализ ошибок.</a:t>
            </a:r>
            <a:r>
              <a:rPr lang="en-US" dirty="0"/>
              <a:t> </a:t>
            </a:r>
            <a:r>
              <a:rPr lang="ru-RU" dirty="0"/>
              <a:t>После пробных работ разбирать ошибки и повторять слабые темы.</a:t>
            </a:r>
            <a:r>
              <a:rPr lang="en-US" dirty="0"/>
              <a:t> </a:t>
            </a:r>
          </a:p>
          <a:p>
            <a:pPr lvl="0"/>
            <a:r>
              <a:rPr lang="ru-RU" b="1" dirty="0" smtClean="0"/>
              <a:t>Игровые </a:t>
            </a:r>
            <a:r>
              <a:rPr lang="ru-RU" b="1" dirty="0"/>
              <a:t>форматы.</a:t>
            </a:r>
            <a:r>
              <a:rPr lang="en-US" dirty="0"/>
              <a:t> </a:t>
            </a:r>
            <a:r>
              <a:rPr lang="ru-RU" dirty="0"/>
              <a:t>Превращать подготовку в игру</a:t>
            </a:r>
            <a:r>
              <a:rPr lang="en-US" dirty="0"/>
              <a:t> </a:t>
            </a:r>
            <a:r>
              <a:rPr lang="ru-RU" dirty="0"/>
              <a:t>—</a:t>
            </a:r>
            <a:r>
              <a:rPr lang="en-US" dirty="0"/>
              <a:t> </a:t>
            </a:r>
            <a:r>
              <a:rPr lang="ru-RU" dirty="0"/>
              <a:t>так дети лучше запоминают материал.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88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ВПР по английскому языку</a:t>
            </a:r>
            <a:br>
              <a:rPr lang="ru-RU" b="1" dirty="0" smtClean="0"/>
            </a:br>
            <a:r>
              <a:rPr lang="ru-RU" b="1" dirty="0" smtClean="0"/>
              <a:t>Задание №1</a:t>
            </a:r>
            <a:endParaRPr lang="en-US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9373" y="1749288"/>
            <a:ext cx="3992732" cy="583096"/>
          </a:xfrm>
        </p:spPr>
        <p:txBody>
          <a:bodyPr/>
          <a:lstStyle/>
          <a:p>
            <a:r>
              <a:rPr lang="ru-RU" sz="3200" dirty="0" smtClean="0"/>
              <a:t>Трудности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Делают выводы, услышав только первые слова, не дослушивают до конца.</a:t>
            </a:r>
          </a:p>
          <a:p>
            <a:r>
              <a:rPr lang="ru-RU" sz="2400" dirty="0"/>
              <a:t>П</a:t>
            </a:r>
            <a:r>
              <a:rPr lang="en-US" sz="2400" dirty="0" err="1"/>
              <a:t>утают</a:t>
            </a:r>
            <a:r>
              <a:rPr lang="en-US" sz="2400" dirty="0"/>
              <a:t> </a:t>
            </a:r>
            <a:r>
              <a:rPr lang="en-US" sz="2400" dirty="0" err="1"/>
              <a:t>похожие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звучанию</a:t>
            </a:r>
            <a:r>
              <a:rPr lang="en-US" sz="2400" dirty="0"/>
              <a:t> </a:t>
            </a:r>
            <a:r>
              <a:rPr lang="en-US" sz="2400" dirty="0" err="1"/>
              <a:t>слова</a:t>
            </a:r>
            <a:r>
              <a:rPr lang="en-US" sz="2400" dirty="0"/>
              <a:t> (</a:t>
            </a:r>
            <a:r>
              <a:rPr lang="en-US" sz="2400" dirty="0" err="1"/>
              <a:t>например</a:t>
            </a:r>
            <a:r>
              <a:rPr lang="en-US" sz="2400" dirty="0"/>
              <a:t>, twelve и twenty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506629" y="1749288"/>
            <a:ext cx="3999001" cy="583097"/>
          </a:xfrm>
        </p:spPr>
        <p:txBody>
          <a:bodyPr/>
          <a:lstStyle/>
          <a:p>
            <a:pPr algn="ctr"/>
            <a:r>
              <a:rPr lang="ru-RU" dirty="0" smtClean="0"/>
              <a:t>.</a:t>
            </a:r>
          </a:p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Прочитать вопросы перед прослушиванием и выделить ключевые слова (имена, даты, действия); </a:t>
            </a:r>
          </a:p>
          <a:p>
            <a:r>
              <a:rPr lang="ru-RU" dirty="0" smtClean="0"/>
              <a:t>Постараться </a:t>
            </a:r>
            <a:r>
              <a:rPr lang="ru-RU" dirty="0"/>
              <a:t>уловить общий смысл во время первого прослушивания,</a:t>
            </a:r>
          </a:p>
          <a:p>
            <a:r>
              <a:rPr lang="en-US" dirty="0"/>
              <a:t> </a:t>
            </a:r>
            <a:r>
              <a:rPr lang="ru-RU" dirty="0" smtClean="0"/>
              <a:t>Сосредоточиться </a:t>
            </a:r>
            <a:r>
              <a:rPr lang="ru-RU" dirty="0"/>
              <a:t>на деталях ключевых словах во время второго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68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ВПР по английскому языку</a:t>
            </a:r>
            <a:br>
              <a:rPr lang="ru-RU" b="1" dirty="0"/>
            </a:br>
            <a:r>
              <a:rPr lang="ru-RU" b="1" dirty="0" smtClean="0"/>
              <a:t>Задание №2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Трудности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Н</a:t>
            </a:r>
            <a:r>
              <a:rPr lang="ru-RU" sz="2800" dirty="0" smtClean="0"/>
              <a:t>е </a:t>
            </a:r>
            <a:r>
              <a:rPr lang="ru-RU" sz="2800" dirty="0"/>
              <a:t>знают значений многих слов, что мешает пониманию </a:t>
            </a:r>
            <a:r>
              <a:rPr lang="ru-RU" sz="2800" dirty="0" smtClean="0"/>
              <a:t>текста.</a:t>
            </a:r>
            <a:endParaRPr lang="ru-RU" sz="2800" b="1" dirty="0"/>
          </a:p>
          <a:p>
            <a:r>
              <a:rPr lang="en-US" sz="2800" dirty="0" smtClean="0"/>
              <a:t>Недостаточный </a:t>
            </a:r>
            <a:r>
              <a:rPr lang="en-US" sz="2800" dirty="0" err="1"/>
              <a:t>уровень</a:t>
            </a:r>
            <a:r>
              <a:rPr lang="en-US" sz="2800" dirty="0"/>
              <a:t> </a:t>
            </a:r>
            <a:r>
              <a:rPr lang="en-US" sz="2800" dirty="0" err="1"/>
              <a:t>владения</a:t>
            </a:r>
            <a:r>
              <a:rPr lang="en-US" sz="2800" dirty="0"/>
              <a:t> </a:t>
            </a:r>
            <a:r>
              <a:rPr lang="en-US" sz="2800" dirty="0" err="1" smtClean="0"/>
              <a:t>лексикой</a:t>
            </a:r>
            <a:r>
              <a:rPr lang="ru-RU" sz="2800" dirty="0" smtClean="0"/>
              <a:t>.</a:t>
            </a:r>
            <a:endParaRPr lang="en-US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Изучать регулярно новые слова,</a:t>
            </a:r>
          </a:p>
          <a:p>
            <a:r>
              <a:rPr lang="ru-RU" sz="2400" dirty="0"/>
              <a:t>И</a:t>
            </a:r>
            <a:r>
              <a:rPr lang="ru-RU" sz="2400" dirty="0" smtClean="0"/>
              <a:t>спользовать словари,</a:t>
            </a:r>
          </a:p>
          <a:p>
            <a:r>
              <a:rPr lang="ru-RU" sz="2400" dirty="0" smtClean="0"/>
              <a:t> Запоминать контекстуально слова, </a:t>
            </a:r>
          </a:p>
          <a:p>
            <a:r>
              <a:rPr lang="ru-RU" sz="2400" dirty="0"/>
              <a:t>Ч</a:t>
            </a:r>
            <a:r>
              <a:rPr lang="ru-RU" sz="2400" dirty="0" smtClean="0"/>
              <a:t>итать адаптированные тексты.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95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ВПР по английскому языку</a:t>
            </a:r>
            <a:br>
              <a:rPr lang="ru-RU" b="1" dirty="0"/>
            </a:br>
            <a:r>
              <a:rPr lang="ru-RU" b="1" dirty="0" smtClean="0"/>
              <a:t>Задание №3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Трудности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</a:t>
            </a:r>
            <a:r>
              <a:rPr lang="ru-RU" sz="2400" dirty="0" smtClean="0"/>
              <a:t>е </a:t>
            </a:r>
            <a:r>
              <a:rPr lang="ru-RU" sz="2400" dirty="0"/>
              <a:t>учитывают контекст и выбирают неправильную грамматическую форму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Н</a:t>
            </a:r>
            <a:r>
              <a:rPr lang="en-US" sz="2400" dirty="0" err="1" smtClean="0"/>
              <a:t>еправильн</a:t>
            </a:r>
            <a:r>
              <a:rPr lang="ru-RU" sz="2400" dirty="0" smtClean="0"/>
              <a:t>о </a:t>
            </a:r>
            <a:r>
              <a:rPr lang="en-US" sz="2400" dirty="0" err="1" smtClean="0"/>
              <a:t>понима</a:t>
            </a:r>
            <a:r>
              <a:rPr lang="ru-RU" sz="2400" dirty="0" smtClean="0"/>
              <a:t>ют </a:t>
            </a:r>
            <a:r>
              <a:rPr lang="en-US" sz="2400" dirty="0" err="1" smtClean="0"/>
              <a:t>контекст</a:t>
            </a:r>
            <a:r>
              <a:rPr lang="en-US" sz="2400" dirty="0" smtClean="0"/>
              <a:t> </a:t>
            </a:r>
            <a:r>
              <a:rPr lang="en-US" sz="2400" dirty="0" err="1"/>
              <a:t>предложения</a:t>
            </a:r>
            <a:endParaRPr lang="en-US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Обучать </a:t>
            </a:r>
            <a:r>
              <a:rPr lang="ru-RU" sz="2000" dirty="0"/>
              <a:t>анализу </a:t>
            </a:r>
            <a:r>
              <a:rPr lang="ru-RU" sz="2000" dirty="0" smtClean="0"/>
              <a:t>контекста,</a:t>
            </a:r>
          </a:p>
          <a:p>
            <a:r>
              <a:rPr lang="ru-RU" sz="2000" dirty="0" smtClean="0"/>
              <a:t>Выполнять упражнения </a:t>
            </a:r>
            <a:r>
              <a:rPr lang="ru-RU" sz="2000" dirty="0"/>
              <a:t>на определение времени, формы и функции слова в предложении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К</a:t>
            </a:r>
            <a:r>
              <a:rPr lang="ru-RU" sz="2000" dirty="0" smtClean="0"/>
              <a:t>онцентрироваться </a:t>
            </a:r>
            <a:r>
              <a:rPr lang="ru-RU" sz="2000" dirty="0"/>
              <a:t>на основной информации, а не на каждом слове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286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ВПР по английскому языку</a:t>
            </a:r>
            <a:br>
              <a:rPr lang="ru-RU" b="1" dirty="0"/>
            </a:br>
            <a:r>
              <a:rPr lang="ru-RU" b="1" dirty="0"/>
              <a:t>Задание </a:t>
            </a:r>
            <a:r>
              <a:rPr lang="ru-RU" b="1" dirty="0" smtClean="0"/>
              <a:t>№3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Трудности 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</a:t>
            </a:r>
            <a:r>
              <a:rPr lang="ru-RU" sz="2400" dirty="0" smtClean="0"/>
              <a:t>лохо </a:t>
            </a:r>
            <a:r>
              <a:rPr lang="ru-RU" sz="2400" dirty="0"/>
              <a:t>усвоили правила, необходимые для правильного выбора варианта (например, времена глаголов, артикли, предлоги).</a:t>
            </a:r>
            <a:endParaRPr lang="en-US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400" dirty="0" smtClean="0"/>
              <a:t>Регулярно повторять правила,</a:t>
            </a:r>
          </a:p>
          <a:p>
            <a:r>
              <a:rPr lang="ru-RU" sz="2400" dirty="0" smtClean="0"/>
              <a:t>Использовать таблицы </a:t>
            </a:r>
            <a:r>
              <a:rPr lang="ru-RU" sz="2400" dirty="0"/>
              <a:t>и </a:t>
            </a:r>
            <a:r>
              <a:rPr lang="ru-RU" sz="2400" dirty="0" smtClean="0"/>
              <a:t>схемы,</a:t>
            </a:r>
          </a:p>
          <a:p>
            <a:r>
              <a:rPr lang="ru-RU" sz="2400" dirty="0" smtClean="0"/>
              <a:t>Выполнять упражнения </a:t>
            </a:r>
            <a:r>
              <a:rPr lang="ru-RU" sz="2400" dirty="0"/>
              <a:t>на закрепление грамматики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8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ВПР по английскому языку</a:t>
            </a:r>
            <a:br>
              <a:rPr lang="ru-RU" b="1" dirty="0"/>
            </a:br>
            <a:r>
              <a:rPr lang="ru-RU" b="1" dirty="0"/>
              <a:t>Задание </a:t>
            </a:r>
            <a:r>
              <a:rPr lang="ru-RU" b="1" dirty="0" smtClean="0"/>
              <a:t>№4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Трудности 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Раскрывают тему неполно,</a:t>
            </a:r>
          </a:p>
          <a:p>
            <a:r>
              <a:rPr lang="ru-RU" dirty="0" smtClean="0"/>
              <a:t>нарушают структуру </a:t>
            </a:r>
            <a:r>
              <a:rPr lang="ru-RU" dirty="0"/>
              <a:t>письма (нет приветствия, вступления, основной части или заключения</a:t>
            </a:r>
            <a:r>
              <a:rPr lang="ru-RU" dirty="0" smtClean="0"/>
              <a:t>),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Обучить </a:t>
            </a:r>
            <a:r>
              <a:rPr lang="ru-RU" dirty="0"/>
              <a:t>структуре письма: писать план перед началом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использовать стандартные фразы для приветствия и завершения. </a:t>
            </a:r>
            <a:endParaRPr lang="ru-RU" dirty="0" smtClean="0"/>
          </a:p>
          <a:p>
            <a:r>
              <a:rPr lang="ru-RU" dirty="0" smtClean="0"/>
              <a:t>Объяснять </a:t>
            </a:r>
            <a:r>
              <a:rPr lang="ru-RU" dirty="0"/>
              <a:t>разницу между формальным и неформальным стилем</a:t>
            </a:r>
            <a:r>
              <a:rPr lang="ru-RU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39887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ВПР по английскому языку</a:t>
            </a:r>
            <a:br>
              <a:rPr lang="ru-RU" b="1" dirty="0"/>
            </a:br>
            <a:r>
              <a:rPr lang="ru-RU" b="1" dirty="0"/>
              <a:t>Задание №4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Трудности</a:t>
            </a:r>
            <a:endParaRPr lang="en-US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делают стилистические ошибки (использование формального стиля вместо неформального</a:t>
            </a:r>
            <a:r>
              <a:rPr lang="ru-RU" dirty="0" smtClean="0"/>
              <a:t>),</a:t>
            </a:r>
          </a:p>
          <a:p>
            <a:r>
              <a:rPr lang="ru-RU" dirty="0" smtClean="0"/>
              <a:t>Делают грамматические </a:t>
            </a:r>
            <a:r>
              <a:rPr lang="ru-RU" dirty="0"/>
              <a:t>и лексические ошибки, орфографические и пунктуационные ошибки,</a:t>
            </a:r>
          </a:p>
          <a:p>
            <a:r>
              <a:rPr lang="ru-RU" dirty="0"/>
              <a:t>Не соблюдают объём текста.</a:t>
            </a:r>
            <a:endParaRPr lang="en-US" dirty="0"/>
          </a:p>
          <a:p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Решения</a:t>
            </a:r>
            <a:endParaRPr lang="en-US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 практиковать написание писем в разных стилях.</a:t>
            </a:r>
          </a:p>
          <a:p>
            <a:r>
              <a:rPr lang="ru-RU" dirty="0"/>
              <a:t>Повторять регулярно грамматические правила, </a:t>
            </a:r>
          </a:p>
          <a:p>
            <a:r>
              <a:rPr lang="ru-RU" dirty="0"/>
              <a:t>делать упражнения на использование времён и предлогов, </a:t>
            </a:r>
          </a:p>
          <a:p>
            <a:r>
              <a:rPr lang="ru-RU" dirty="0"/>
              <a:t>учить слова в контексте. </a:t>
            </a:r>
          </a:p>
          <a:p>
            <a:r>
              <a:rPr lang="ru-RU" dirty="0"/>
              <a:t>Использовать проверку орфографии и пунктуации после написания, </a:t>
            </a:r>
          </a:p>
          <a:p>
            <a:r>
              <a:rPr lang="ru-RU" dirty="0" smtClean="0"/>
              <a:t>Тренировать </a:t>
            </a:r>
            <a:r>
              <a:rPr lang="ru-RU" dirty="0"/>
              <a:t>навыки оценки объёма во время написания,</a:t>
            </a:r>
          </a:p>
          <a:p>
            <a:r>
              <a:rPr lang="ru-RU" dirty="0"/>
              <a:t>использовать счётчик слов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61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2761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З</a:t>
            </a:r>
            <a:r>
              <a:rPr lang="ru-RU" b="1" dirty="0" smtClean="0"/>
              <a:t>адания</a:t>
            </a:r>
            <a:r>
              <a:rPr lang="ru-RU" b="1" dirty="0"/>
              <a:t> № 4 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4899" y="1219201"/>
            <a:ext cx="3992732" cy="940903"/>
          </a:xfrm>
        </p:spPr>
        <p:txBody>
          <a:bodyPr/>
          <a:lstStyle/>
          <a:p>
            <a:pPr algn="ctr"/>
            <a:r>
              <a:rPr lang="ru-RU" dirty="0" smtClean="0"/>
              <a:t>Неправильно заполненная анкета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Name: </a:t>
            </a:r>
            <a:r>
              <a:rPr lang="en-US" b="1" dirty="0"/>
              <a:t>Ben Smith</a:t>
            </a:r>
            <a:r>
              <a:rPr lang="en-US" dirty="0"/>
              <a:t> </a:t>
            </a:r>
            <a:r>
              <a:rPr lang="en-US" i="1" dirty="0"/>
              <a:t>(2 </a:t>
            </a:r>
            <a:r>
              <a:rPr lang="ru-RU" i="1" dirty="0"/>
              <a:t>слова, а нужно одно)</a:t>
            </a:r>
            <a:endParaRPr lang="ru-RU" dirty="0"/>
          </a:p>
          <a:p>
            <a:r>
              <a:rPr lang="en-US" dirty="0"/>
              <a:t>Age: </a:t>
            </a:r>
            <a:r>
              <a:rPr lang="en-US" b="1" dirty="0"/>
              <a:t>9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ru-RU" i="1" dirty="0"/>
              <a:t>цифра вместо слова)</a:t>
            </a:r>
            <a:endParaRPr lang="ru-RU" dirty="0"/>
          </a:p>
          <a:p>
            <a:r>
              <a:rPr lang="en-US" dirty="0"/>
              <a:t>City: </a:t>
            </a:r>
            <a:r>
              <a:rPr lang="en-US" b="1" dirty="0"/>
              <a:t>London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ru-RU" i="1" dirty="0"/>
              <a:t>верно)</a:t>
            </a:r>
            <a:endParaRPr lang="ru-RU" dirty="0"/>
          </a:p>
          <a:p>
            <a:r>
              <a:rPr lang="en-US" dirty="0"/>
              <a:t>Country: </a:t>
            </a:r>
            <a:r>
              <a:rPr lang="en-US" b="1" dirty="0"/>
              <a:t>the UK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ru-RU" i="1" dirty="0"/>
              <a:t>артикль «</a:t>
            </a:r>
            <a:r>
              <a:rPr lang="en-US" i="1" dirty="0"/>
              <a:t>the» </a:t>
            </a:r>
            <a:r>
              <a:rPr lang="ru-RU" i="1" dirty="0"/>
              <a:t>не нужен)</a:t>
            </a:r>
            <a:endParaRPr lang="ru-RU" dirty="0"/>
          </a:p>
          <a:p>
            <a:r>
              <a:rPr lang="en-US" dirty="0"/>
              <a:t>Number of children in the family: </a:t>
            </a:r>
            <a:r>
              <a:rPr lang="en-US" b="1" dirty="0"/>
              <a:t>two</a:t>
            </a:r>
            <a:r>
              <a:rPr lang="en-US" dirty="0"/>
              <a:t> </a:t>
            </a:r>
            <a:r>
              <a:rPr lang="en-US" i="1" dirty="0"/>
              <a:t>(</a:t>
            </a:r>
            <a:r>
              <a:rPr lang="ru-RU" i="1" dirty="0"/>
              <a:t>ответ </a:t>
            </a:r>
            <a:r>
              <a:rPr lang="ru-RU" i="1" dirty="0" smtClean="0"/>
              <a:t>верный)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505610" y="1219201"/>
            <a:ext cx="3999001" cy="940903"/>
          </a:xfrm>
        </p:spPr>
        <p:txBody>
          <a:bodyPr/>
          <a:lstStyle/>
          <a:p>
            <a:pPr algn="ctr"/>
            <a:r>
              <a:rPr lang="ru-RU" sz="2000" dirty="0" smtClean="0"/>
              <a:t>Правильно заполненная анкета</a:t>
            </a:r>
            <a:endParaRPr lang="en-US" sz="20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Name: </a:t>
            </a:r>
            <a:r>
              <a:rPr lang="en-US" b="1" dirty="0"/>
              <a:t>Ben</a:t>
            </a:r>
            <a:endParaRPr lang="en-US" dirty="0"/>
          </a:p>
          <a:p>
            <a:r>
              <a:rPr lang="en-US" dirty="0"/>
              <a:t>Age: </a:t>
            </a:r>
            <a:r>
              <a:rPr lang="en-US" b="1" dirty="0"/>
              <a:t>nine</a:t>
            </a:r>
            <a:endParaRPr lang="en-US" dirty="0"/>
          </a:p>
          <a:p>
            <a:r>
              <a:rPr lang="en-US" dirty="0"/>
              <a:t>City: </a:t>
            </a:r>
            <a:r>
              <a:rPr lang="en-US" b="1" dirty="0"/>
              <a:t>London</a:t>
            </a:r>
            <a:endParaRPr lang="en-US" dirty="0"/>
          </a:p>
          <a:p>
            <a:r>
              <a:rPr lang="en-US" dirty="0"/>
              <a:t>Country: </a:t>
            </a:r>
            <a:r>
              <a:rPr lang="en-US" b="1" dirty="0"/>
              <a:t>UK</a:t>
            </a:r>
            <a:endParaRPr lang="en-US" dirty="0"/>
          </a:p>
          <a:p>
            <a:r>
              <a:rPr lang="en-US" dirty="0"/>
              <a:t>Number of children in the family: </a:t>
            </a:r>
            <a:r>
              <a:rPr lang="en-US" b="1" dirty="0"/>
              <a:t>two</a:t>
            </a:r>
            <a:r>
              <a:rPr lang="en-US" dirty="0"/>
              <a:t> 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8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Задания № 4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9373" y="1126435"/>
            <a:ext cx="3992732" cy="1272208"/>
          </a:xfrm>
        </p:spPr>
        <p:txBody>
          <a:bodyPr/>
          <a:lstStyle/>
          <a:p>
            <a:pPr algn="ctr"/>
            <a:r>
              <a:rPr lang="ru-RU" dirty="0"/>
              <a:t>Неправильно заполненная анкета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700" dirty="0"/>
              <a:t>Pet: </a:t>
            </a:r>
            <a:r>
              <a:rPr lang="en-US" sz="1700" b="1" dirty="0"/>
              <a:t>a dog</a:t>
            </a:r>
            <a:r>
              <a:rPr lang="en-US" sz="1700" dirty="0"/>
              <a:t> </a:t>
            </a:r>
            <a:r>
              <a:rPr lang="en-US" sz="1700" i="1" dirty="0"/>
              <a:t>(</a:t>
            </a:r>
            <a:r>
              <a:rPr lang="ru-RU" sz="1700" i="1" dirty="0"/>
              <a:t>артикль «</a:t>
            </a:r>
            <a:r>
              <a:rPr lang="en-US" sz="1700" i="1" dirty="0"/>
              <a:t>a» </a:t>
            </a:r>
            <a:r>
              <a:rPr lang="ru-RU" sz="1700" i="1" dirty="0"/>
              <a:t>не нужен)</a:t>
            </a:r>
            <a:endParaRPr lang="ru-RU" sz="1700" dirty="0"/>
          </a:p>
          <a:p>
            <a:r>
              <a:rPr lang="en-US" sz="1700" dirty="0" err="1"/>
              <a:t>Favourite</a:t>
            </a:r>
            <a:r>
              <a:rPr lang="en-US" sz="1700" dirty="0"/>
              <a:t> subject: </a:t>
            </a:r>
            <a:r>
              <a:rPr lang="en-US" sz="1700" b="1" dirty="0" err="1"/>
              <a:t>Maths</a:t>
            </a:r>
            <a:r>
              <a:rPr lang="en-US" sz="1700" dirty="0"/>
              <a:t> </a:t>
            </a:r>
            <a:r>
              <a:rPr lang="en-US" sz="1700" i="1" dirty="0"/>
              <a:t>(</a:t>
            </a:r>
            <a:r>
              <a:rPr lang="ru-RU" sz="1700" i="1" dirty="0"/>
              <a:t>верно)</a:t>
            </a:r>
            <a:endParaRPr lang="ru-RU" sz="1700" dirty="0"/>
          </a:p>
          <a:p>
            <a:r>
              <a:rPr lang="en-US" sz="1700" dirty="0" err="1"/>
              <a:t>Favourite</a:t>
            </a:r>
            <a:r>
              <a:rPr lang="en-US" sz="1700" dirty="0"/>
              <a:t> food: </a:t>
            </a:r>
            <a:r>
              <a:rPr lang="en-US" sz="1700" b="1" dirty="0"/>
              <a:t>apples</a:t>
            </a:r>
            <a:r>
              <a:rPr lang="en-US" sz="1700" dirty="0"/>
              <a:t> </a:t>
            </a:r>
            <a:r>
              <a:rPr lang="en-US" sz="1700" i="1" dirty="0"/>
              <a:t>(</a:t>
            </a:r>
            <a:r>
              <a:rPr lang="ru-RU" sz="1700" i="1" dirty="0"/>
              <a:t>множественное число, а нужно единственное — «</a:t>
            </a:r>
            <a:r>
              <a:rPr lang="en-US" sz="1700" i="1" dirty="0"/>
              <a:t>apple»)</a:t>
            </a:r>
            <a:endParaRPr lang="en-US" sz="1700" dirty="0"/>
          </a:p>
          <a:p>
            <a:r>
              <a:rPr lang="en-US" sz="1700" dirty="0" err="1"/>
              <a:t>Favourite</a:t>
            </a:r>
            <a:r>
              <a:rPr lang="en-US" sz="1700" dirty="0"/>
              <a:t> sport: </a:t>
            </a:r>
            <a:r>
              <a:rPr lang="en-US" sz="1700" b="1" dirty="0"/>
              <a:t>playing football</a:t>
            </a:r>
            <a:r>
              <a:rPr lang="en-US" sz="1700" dirty="0"/>
              <a:t> </a:t>
            </a:r>
            <a:endParaRPr lang="ru-RU" sz="1700" i="1" dirty="0"/>
          </a:p>
          <a:p>
            <a:pPr marL="0" indent="0">
              <a:buNone/>
            </a:pPr>
            <a:r>
              <a:rPr lang="ru-RU" sz="1700" i="1" dirty="0" smtClean="0"/>
              <a:t>       (фраза</a:t>
            </a:r>
            <a:r>
              <a:rPr lang="ru-RU" sz="1700" i="1" dirty="0"/>
              <a:t> вместо одного слова)</a:t>
            </a:r>
            <a:endParaRPr lang="ru-RU" sz="1700" dirty="0"/>
          </a:p>
          <a:p>
            <a:r>
              <a:rPr lang="en-US" sz="1700" dirty="0"/>
              <a:t>Future profession: </a:t>
            </a:r>
            <a:r>
              <a:rPr lang="en-US" sz="1700" b="1" dirty="0"/>
              <a:t>to become a pilot</a:t>
            </a:r>
            <a:r>
              <a:rPr lang="en-US" sz="1700" dirty="0"/>
              <a:t> </a:t>
            </a:r>
            <a:r>
              <a:rPr lang="en-US" sz="1700" i="1" dirty="0"/>
              <a:t>(</a:t>
            </a:r>
            <a:r>
              <a:rPr lang="ru-RU" sz="1700" i="1" dirty="0"/>
              <a:t>целая фраза, а нужно одно слово — «</a:t>
            </a:r>
            <a:r>
              <a:rPr lang="en-US" sz="1700" i="1" dirty="0"/>
              <a:t>pilot»)</a:t>
            </a:r>
            <a:endParaRPr lang="en-US" sz="17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612646" y="1126435"/>
            <a:ext cx="3999001" cy="861392"/>
          </a:xfrm>
        </p:spPr>
        <p:txBody>
          <a:bodyPr/>
          <a:lstStyle/>
          <a:p>
            <a:pPr algn="ctr"/>
            <a:r>
              <a:rPr lang="ru-RU" dirty="0"/>
              <a:t>Правильно заполненная </a:t>
            </a:r>
            <a:r>
              <a:rPr lang="ru-RU" dirty="0" smtClean="0"/>
              <a:t>анкета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Pet: </a:t>
            </a:r>
            <a:r>
              <a:rPr lang="en-US" sz="2400" b="1" dirty="0"/>
              <a:t>dog</a:t>
            </a:r>
            <a:endParaRPr lang="en-US" sz="2400" dirty="0"/>
          </a:p>
          <a:p>
            <a:r>
              <a:rPr lang="en-US" sz="2400" dirty="0" err="1"/>
              <a:t>Favourite</a:t>
            </a:r>
            <a:r>
              <a:rPr lang="en-US" sz="2400" dirty="0"/>
              <a:t> subject: </a:t>
            </a:r>
            <a:r>
              <a:rPr lang="en-US" sz="2400" b="1" dirty="0" err="1"/>
              <a:t>Maths</a:t>
            </a:r>
            <a:endParaRPr lang="en-US" sz="2400" dirty="0"/>
          </a:p>
          <a:p>
            <a:r>
              <a:rPr lang="en-US" sz="2400" dirty="0" err="1"/>
              <a:t>Favourite</a:t>
            </a:r>
            <a:r>
              <a:rPr lang="en-US" sz="2400" dirty="0"/>
              <a:t> food: </a:t>
            </a:r>
            <a:r>
              <a:rPr lang="en-US" sz="2400" b="1" dirty="0"/>
              <a:t>apple</a:t>
            </a:r>
            <a:endParaRPr lang="en-US" sz="2400" dirty="0"/>
          </a:p>
          <a:p>
            <a:r>
              <a:rPr lang="en-US" sz="2400" dirty="0" err="1"/>
              <a:t>Favourite</a:t>
            </a:r>
            <a:r>
              <a:rPr lang="en-US" sz="2400" dirty="0"/>
              <a:t> sport: </a:t>
            </a:r>
            <a:r>
              <a:rPr lang="en-US" sz="2400" b="1" dirty="0"/>
              <a:t>football</a:t>
            </a:r>
            <a:endParaRPr lang="en-US" sz="2400" dirty="0"/>
          </a:p>
          <a:p>
            <a:r>
              <a:rPr lang="en-US" sz="2400" dirty="0"/>
              <a:t>Future profession: </a:t>
            </a:r>
            <a:r>
              <a:rPr lang="en-US" sz="2400" b="1" dirty="0"/>
              <a:t>pilot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48116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185</TotalTime>
  <Words>434</Words>
  <Application>Microsoft Office PowerPoint</Application>
  <PresentationFormat>Широкоэкранный</PresentationFormat>
  <Paragraphs>180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Легкий дым</vt:lpstr>
      <vt:lpstr>Подготовка к ВПР по английскому языку</vt:lpstr>
      <vt:lpstr>ВПР по английскому языку Задание №1</vt:lpstr>
      <vt:lpstr>ВПР по английскому языку Задание №2</vt:lpstr>
      <vt:lpstr>ВПР по английскому языку Задание №3</vt:lpstr>
      <vt:lpstr>ВПР по английскому языку Задание №3</vt:lpstr>
      <vt:lpstr>ВПР по английскому языку Задание №4</vt:lpstr>
      <vt:lpstr>ВПР по английскому языку Задание №4</vt:lpstr>
      <vt:lpstr>Задания № 4 </vt:lpstr>
      <vt:lpstr>Задания № 4  </vt:lpstr>
      <vt:lpstr>Приёмы для закрепления  to be going to </vt:lpstr>
      <vt:lpstr>Приёмы для закрепления  to be going to  </vt:lpstr>
      <vt:lpstr>Приёмы для закрепления  to be going to </vt:lpstr>
      <vt:lpstr>Приёмы для закрепления  to be going to  Работа с текстом </vt:lpstr>
      <vt:lpstr>Приёмы для закрепления местоимений в объектном падеже  </vt:lpstr>
      <vt:lpstr>Приёмы для закрепления местоимений  в объектном падеже  </vt:lpstr>
      <vt:lpstr>Приёмы для закрепления местоимений  в объектном падеже  </vt:lpstr>
      <vt:lpstr>Приёмы для закрепления местоимений  в объектном падеже  </vt:lpstr>
      <vt:lpstr>Общие рекомендации по подготовке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28</cp:revision>
  <dcterms:created xsi:type="dcterms:W3CDTF">2026-04-19T11:31:54Z</dcterms:created>
  <dcterms:modified xsi:type="dcterms:W3CDTF">2026-04-19T14:37:17Z</dcterms:modified>
</cp:coreProperties>
</file>