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72" r:id="rId4"/>
    <p:sldId id="273" r:id="rId5"/>
    <p:sldId id="264" r:id="rId6"/>
    <p:sldId id="277" r:id="rId7"/>
    <p:sldId id="258" r:id="rId8"/>
    <p:sldId id="275" r:id="rId9"/>
    <p:sldId id="276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68" r:id="rId18"/>
    <p:sldId id="270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75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Родительская бдительность: умение вовремя заметить опасность и предотвратить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58494" y="4422371"/>
            <a:ext cx="5533505" cy="168748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Педагоги-психологи</a:t>
            </a:r>
          </a:p>
          <a:p>
            <a:pPr algn="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«СОШ №1» г. Чебоксары</a:t>
            </a:r>
          </a:p>
          <a:p>
            <a:pPr algn="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Степанова В.Н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Канькова А.А.</a:t>
            </a:r>
          </a:p>
          <a:p>
            <a:pPr algn="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Башкирова Л.И.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99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274320"/>
            <a:ext cx="12192000" cy="773084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Жертвой может стать любой ребенок, однако, есть дети, которые попадают в руки насильника чаще, чем другие.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487978"/>
            <a:ext cx="12192000" cy="4630189"/>
          </a:xfrm>
        </p:spPr>
        <p:txBody>
          <a:bodyPr/>
          <a:lstStyle/>
          <a:p>
            <a:pPr lvl="0"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ни странно, это послушные дети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них, как правило, строгие родители, внушающие, что «старшие всегда правы», «ты еще мал, чтоб иметь свое мнение», «главное для тебя - слушаться взрослых». Таким детям педофил предлагает пойти с ним, они не могут ему отказать. </a:t>
            </a:r>
          </a:p>
          <a:p>
            <a:pPr lvl="0"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Доверчивые дети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Педофил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предложить вместе поискать убежавшего котенка, поиграть у него дома в новую компьютерную игру. </a:t>
            </a:r>
          </a:p>
          <a:p>
            <a:pPr lvl="0"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Замкнутые, заброшенные, одинокие ребята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обязательно дети бомжей и пьяниц, просто их родители заняты зарабатыванием денег, и между ними нет теплых, откровенных отношений. За взрослым человеком, оказавшим такому ребенку внимание, он может пойти куда угодно. </a:t>
            </a:r>
          </a:p>
          <a:p>
            <a:pPr lvl="0"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Дети, стремящиеся казаться взрослыми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Девочка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красит губы, носит сережки, рано становится на каблуки; мальчик с дорогими часами или престижным мобильным телефоном скорее привлечет внимание педофила. Преступник воспринимает это как послание: хочу испытывать то же, что и взрослые. 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87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2755"/>
            <a:ext cx="12191999" cy="68995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важно помнить родителям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" y="1230284"/>
            <a:ext cx="12167061" cy="4896196"/>
          </a:xfrm>
        </p:spPr>
        <p:txBody>
          <a:bodyPr/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Уважайте своего ребенка, не делайте сами и не позволяйте другим заставлять ребенка делать что-то против своей воли. Если Ваш ребенок говорит о нездоровом интересе к нему Вашего мужа (сожителя), прислушайтесь к его словам, поговорите с мужем (сожителем), не оставляйте ребенка один на один с ним. Если же отношения зашли слишком далеко, расстаньтесь с этим человеком, ведь нет ничего дороже счастья собственного ребенка.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заметили странность в поведении ребенка, поговорите с ним о том, что его беспокоит. </a:t>
            </a:r>
          </a:p>
          <a:p>
            <a:pPr lvl="0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разговоре с мальчиком лучше участвовать отцу, без присутствия матери. 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311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6255"/>
            <a:ext cx="12191999" cy="69826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вы можете сделать, чтоб обезопасить своих детей.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48144"/>
            <a:ext cx="12118884" cy="537833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Если ваши дети школьного возраста, пусть они всегда сообщают, где и с кем проводят время. - Запретите ребенку гулять в опасных местах, дружить с ребятами, склонными к бродяжничеству, пропуску уроков. </a:t>
            </a:r>
          </a:p>
          <a:p>
            <a:r>
              <a:rPr lang="ru-RU" dirty="0"/>
              <a:t>Объясните ребенку правила поведения, когда он остается один на улице либо </a:t>
            </a:r>
            <a:r>
              <a:rPr lang="ru-RU" dirty="0" smtClean="0"/>
              <a:t>дома.</a:t>
            </a:r>
          </a:p>
          <a:p>
            <a:pPr lvl="0"/>
            <a:r>
              <a:rPr lang="ru-RU" dirty="0"/>
              <a:t>Расскажите ребёнку, </a:t>
            </a:r>
            <a:r>
              <a:rPr lang="ru-RU" dirty="0" smtClean="0"/>
              <a:t>что </a:t>
            </a:r>
            <a:r>
              <a:rPr lang="ru-RU" dirty="0"/>
              <a:t>если у него появилось хотя бы малейшее сомнение в человеке, который находится рядом, или его что-то насторожило, то лучше отойти от него, либо остановиться и пропустить этого человека вперед; </a:t>
            </a:r>
          </a:p>
          <a:p>
            <a:pPr lvl="0"/>
            <a:r>
              <a:rPr lang="ru-RU" dirty="0"/>
              <a:t>Необходимо знать, какие передачи ребенок смотрит по телевизору, на какие сайты в Интернете чаще всего заходит, для того чтобы исключить просмотр фильмов сексуальными сценами и сценами насилия, исключить возможность общения Вашего ребенка с педофилом через Интернет. Обязательно контролировать время, которое ребенок проводит в Интернете, будьте в курсе, с кем Ваш ребенок контактирует в сети. </a:t>
            </a:r>
          </a:p>
          <a:p>
            <a:pPr lvl="0"/>
            <a:r>
              <a:rPr lang="ru-RU" dirty="0"/>
              <a:t>Будьте внимательны к мужчинам, бесцельно прогуливающимся около подъезда, по школьному двору, возле забора детского сада. Сообщите об этом в полицию. Если вы заметили подозрительную машину, запишите номер, запомните ее цвет, марку, зафиксируйте в памяти внешность водителя или пассажира. Сообщите об этом заведующему ДОУ, директору школы. </a:t>
            </a:r>
          </a:p>
          <a:p>
            <a:pPr lvl="0"/>
            <a:r>
              <a:rPr lang="ru-RU" dirty="0"/>
              <a:t>Предложите ребенку возвращаться с уроков, из кружков и секций в компании одноклассников, если нет возможности встречать его лично.   </a:t>
            </a:r>
            <a:endParaRPr lang="ru-RU" dirty="0" smtClean="0"/>
          </a:p>
          <a:p>
            <a:r>
              <a:rPr lang="ru-RU" dirty="0" smtClean="0"/>
              <a:t>Постройте </a:t>
            </a:r>
            <a:r>
              <a:rPr lang="ru-RU" dirty="0"/>
              <a:t>с ребенком теплые, доверительные отношения. Часто в беду попадают именно те дети, которым дома не хватает любви, ласки и понимания. </a:t>
            </a:r>
          </a:p>
          <a:p>
            <a:pPr marL="0" indent="0" algn="ctr">
              <a:buNone/>
            </a:pPr>
            <a:r>
              <a:rPr lang="ru-RU" b="1" i="1" dirty="0" smtClean="0"/>
              <a:t>     </a:t>
            </a:r>
            <a:r>
              <a:rPr lang="ru-RU" b="1" i="1" dirty="0"/>
              <a:t>Соблюдая правила безопасности, ваш ребенок сможет принять самое правильное решение в сложной ситуации и избежать встречи с преступником. </a:t>
            </a:r>
          </a:p>
          <a:p>
            <a:pPr marL="0" indent="0" algn="ctr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986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4567"/>
            <a:ext cx="12192000" cy="64839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детям - чего нельзя делать категорически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31519"/>
            <a:ext cx="12191999" cy="5386647"/>
          </a:xfrm>
        </p:spPr>
        <p:txBody>
          <a:bodyPr>
            <a:normAutofit fontScale="85000" lnSpcReduction="20000"/>
          </a:bodyPr>
          <a:lstStyle/>
          <a:p>
            <a:pPr lvl="0" fontAlgn="base"/>
            <a:r>
              <a:rPr lang="ru-RU" dirty="0"/>
              <a:t>если тебя пытаются уговорить, отвечай, что тебе надо пойти домой </a:t>
            </a:r>
            <a:r>
              <a:rPr lang="ru-RU" dirty="0" smtClean="0"/>
              <a:t>и предупредить </a:t>
            </a:r>
            <a:r>
              <a:rPr lang="ru-RU" dirty="0"/>
              <a:t>родителей, рассказать им, куда и с кем отправляешься;</a:t>
            </a:r>
          </a:p>
          <a:p>
            <a:pPr lvl="0" fontAlgn="base"/>
            <a:r>
              <a:rPr lang="ru-RU" dirty="0"/>
              <a:t>всегда отказывайся, если незнакомец предлагает тебе что-то </a:t>
            </a:r>
            <a:r>
              <a:rPr lang="ru-RU" dirty="0" smtClean="0"/>
              <a:t>посмотреть или </a:t>
            </a:r>
            <a:r>
              <a:rPr lang="ru-RU" dirty="0"/>
              <a:t>помочь донести;</a:t>
            </a:r>
          </a:p>
          <a:p>
            <a:pPr lvl="0" fontAlgn="base"/>
            <a:r>
              <a:rPr lang="ru-RU" dirty="0"/>
              <a:t>если тебе предлагают сниматься в кино или участвовать в </a:t>
            </a:r>
            <a:r>
              <a:rPr lang="ru-RU" dirty="0" smtClean="0"/>
              <a:t>конкурсе красоты</a:t>
            </a:r>
            <a:r>
              <a:rPr lang="ru-RU" dirty="0"/>
              <a:t>, не соглашайся сразу, а спроси, когда и куда можно подойти вместе с родителями;</a:t>
            </a:r>
          </a:p>
          <a:p>
            <a:pPr lvl="0" fontAlgn="base"/>
            <a:r>
              <a:rPr lang="ru-RU" dirty="0"/>
              <a:t>если у тебя возникают какие-либо проблемы, поговори о них </a:t>
            </a:r>
            <a:r>
              <a:rPr lang="ru-RU" dirty="0" smtClean="0"/>
              <a:t>с родителями </a:t>
            </a:r>
            <a:r>
              <a:rPr lang="ru-RU" dirty="0"/>
              <a:t>или другими взрослыми, кому ты сам доверяешь.</a:t>
            </a:r>
          </a:p>
          <a:p>
            <a:pPr lvl="0" fontAlgn="base"/>
            <a:r>
              <a:rPr lang="ru-RU" dirty="0"/>
              <a:t>подходя к дому, обрати внимание, не идёт ли кто-либо следом;</a:t>
            </a:r>
          </a:p>
          <a:p>
            <a:pPr lvl="0" fontAlgn="base"/>
            <a:r>
              <a:rPr lang="ru-RU" dirty="0"/>
              <a:t>если кто-то идёт - не подходи к подъезду. Погуляй на улице 15-20 минут</a:t>
            </a:r>
            <a:r>
              <a:rPr lang="ru-RU" dirty="0" smtClean="0"/>
              <a:t>, и</a:t>
            </a:r>
            <a:r>
              <a:rPr lang="ru-RU" dirty="0"/>
              <a:t>, если незнакомый мужчина продолжает идти следом, расскажи о нём любому повстречавшемуся взрослому, идущему навстречу;</a:t>
            </a:r>
          </a:p>
          <a:p>
            <a:pPr lvl="0" fontAlgn="base"/>
            <a:r>
              <a:rPr lang="ru-RU" dirty="0"/>
              <a:t>если в доме есть домофон, перед входом в подъезд вызови </a:t>
            </a:r>
            <a:r>
              <a:rPr lang="ru-RU" dirty="0" smtClean="0"/>
              <a:t>свою квартиру </a:t>
            </a:r>
            <a:r>
              <a:rPr lang="ru-RU" dirty="0"/>
              <a:t>и попроси родителей встретить, можно также воспользоваться телефоном;</a:t>
            </a:r>
          </a:p>
          <a:p>
            <a:pPr lvl="0" fontAlgn="base"/>
            <a:r>
              <a:rPr lang="ru-RU" dirty="0"/>
              <a:t>если незнакомый мужчина уже находится в подъезде, сразу же выйди </a:t>
            </a:r>
            <a:r>
              <a:rPr lang="ru-RU" dirty="0" smtClean="0"/>
              <a:t>на улицу </a:t>
            </a:r>
            <a:r>
              <a:rPr lang="ru-RU" dirty="0"/>
              <a:t>и дождись, когда в подъезд войдет кто-то из взрослых жильцов дома;</a:t>
            </a:r>
          </a:p>
          <a:p>
            <a:pPr lvl="0" fontAlgn="base"/>
            <a:r>
              <a:rPr lang="ru-RU" dirty="0"/>
              <a:t>не выходи на лестницу в позднее время. Мусор лучше выносить утром;</a:t>
            </a:r>
          </a:p>
          <a:p>
            <a:pPr lvl="0" fontAlgn="base"/>
            <a:r>
              <a:rPr lang="ru-RU" dirty="0"/>
              <a:t>при внезапном нападении оцени ситуацию и по возможности убегай </a:t>
            </a:r>
            <a:r>
              <a:rPr lang="ru-RU" dirty="0" smtClean="0"/>
              <a:t>или защищайся </a:t>
            </a:r>
            <a:r>
              <a:rPr lang="ru-RU" dirty="0"/>
              <a:t>любым способом.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539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4691"/>
            <a:ext cx="12191999" cy="67333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детям - чего нельзя делать категорически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65018"/>
            <a:ext cx="12191999" cy="54531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Чтобы избежать опасности в лифте</a:t>
            </a:r>
            <a:r>
              <a:rPr lang="ru-RU" dirty="0" smtClean="0"/>
              <a:t>:</a:t>
            </a:r>
          </a:p>
          <a:p>
            <a:pPr lvl="0" fontAlgn="base"/>
            <a:r>
              <a:rPr lang="ru-RU" dirty="0"/>
              <a:t>входи в лифт, только убедившись, что на площадке нет постороннего</a:t>
            </a:r>
            <a:r>
              <a:rPr lang="ru-RU" dirty="0" smtClean="0"/>
              <a:t>, который </a:t>
            </a:r>
            <a:r>
              <a:rPr lang="ru-RU" dirty="0"/>
              <a:t>вслед за тобой зайдёт в кабину;</a:t>
            </a:r>
          </a:p>
          <a:p>
            <a:pPr lvl="0" fontAlgn="base"/>
            <a:r>
              <a:rPr lang="ru-RU" dirty="0"/>
              <a:t>если в вызванном лифте уже находится незнакомый человек, не входи </a:t>
            </a:r>
            <a:r>
              <a:rPr lang="ru-RU" dirty="0" smtClean="0"/>
              <a:t>в кабину</a:t>
            </a:r>
            <a:r>
              <a:rPr lang="ru-RU" dirty="0"/>
              <a:t>;</a:t>
            </a:r>
          </a:p>
          <a:p>
            <a:pPr lvl="0" fontAlgn="base"/>
            <a:r>
              <a:rPr lang="ru-RU" dirty="0"/>
              <a:t>не входи с незнакомым человеком в лифт;</a:t>
            </a:r>
          </a:p>
          <a:p>
            <a:pPr lvl="0" fontAlgn="base"/>
            <a:r>
              <a:rPr lang="ru-RU" dirty="0"/>
              <a:t>если незнакомец всё-таки зашёл в лифт, не стой к нему спиной </a:t>
            </a:r>
            <a:r>
              <a:rPr lang="ru-RU" dirty="0" smtClean="0"/>
              <a:t>и наблюдай </a:t>
            </a:r>
            <a:r>
              <a:rPr lang="ru-RU" dirty="0"/>
              <a:t>за его действиями;.</a:t>
            </a:r>
          </a:p>
          <a:p>
            <a:pPr lvl="0" fontAlgn="base"/>
            <a:r>
              <a:rPr lang="ru-RU" dirty="0"/>
              <a:t>постоянно нажимай кнопку ближайшего этажа;</a:t>
            </a:r>
          </a:p>
          <a:p>
            <a:pPr lvl="0" fontAlgn="base"/>
            <a:r>
              <a:rPr lang="ru-RU" dirty="0"/>
              <a:t>если двери лифта открылись, выскочи на площадку, позови </a:t>
            </a:r>
            <a:r>
              <a:rPr lang="ru-RU" dirty="0" smtClean="0"/>
              <a:t>жильцов дома </a:t>
            </a:r>
            <a:r>
              <a:rPr lang="ru-RU" dirty="0"/>
              <a:t>на помощь;</a:t>
            </a:r>
          </a:p>
          <a:p>
            <a:pPr lvl="0" fontAlgn="base"/>
            <a:r>
              <a:rPr lang="ru-RU" dirty="0"/>
              <a:t>оказавшись в безопасности, немедленно позвони в полицию, сообщи</a:t>
            </a:r>
            <a:r>
              <a:rPr lang="ru-RU" dirty="0" smtClean="0"/>
              <a:t>, что </a:t>
            </a:r>
            <a:r>
              <a:rPr lang="ru-RU" dirty="0"/>
              <a:t>произошло, точный адрес, а также приметы и направление, куда ушёл нападавший;</a:t>
            </a:r>
          </a:p>
          <a:p>
            <a:pPr marL="0" indent="0">
              <a:buNone/>
            </a:pPr>
            <a:r>
              <a:rPr lang="ru-RU" dirty="0"/>
              <a:t>А если всё-таки вырваться не удалось, надо действовать по обстоятельствам:</a:t>
            </a:r>
          </a:p>
          <a:p>
            <a:pPr lvl="0" fontAlgn="base"/>
            <a:r>
              <a:rPr lang="ru-RU" dirty="0"/>
              <a:t>если насильник зажимает тебе рот и снимает одежду, не угрожай, </a:t>
            </a:r>
            <a:r>
              <a:rPr lang="ru-RU" dirty="0" smtClean="0"/>
              <a:t>не плачь</a:t>
            </a:r>
            <a:r>
              <a:rPr lang="ru-RU" dirty="0"/>
              <a:t>, сохраняй спокойствие, разговаривай с насильником.</a:t>
            </a:r>
          </a:p>
          <a:p>
            <a:pPr lvl="0" fontAlgn="base"/>
            <a:r>
              <a:rPr lang="ru-RU" dirty="0"/>
              <a:t>если можешь - защищайся любыми способами, если представилась возможность бежать, не собирай вещи, убегай, в чём есть.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925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127"/>
            <a:ext cx="12192000" cy="68164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детям - чего нельзя делать категорически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71"/>
            <a:ext cx="12191999" cy="53700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Правила поведения в </a:t>
            </a:r>
            <a:r>
              <a:rPr lang="ru-RU" b="1" dirty="0" smtClean="0"/>
              <a:t>автомобиле:</a:t>
            </a:r>
          </a:p>
          <a:p>
            <a:r>
              <a:rPr lang="ru-RU" dirty="0"/>
              <a:t>Машина - это не только средство передвижения, она также может стать орудием преступника. И взрослым и детям надо чётко знать, что садиться в чужую машину нельзя, даже если за рулём или в салоне сидит женщина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Если к ребенку пристаёт незнакомец или даже знакомый человек</a:t>
            </a:r>
            <a:r>
              <a:rPr lang="ru-RU" dirty="0"/>
              <a:t> </a:t>
            </a:r>
            <a:r>
              <a:rPr lang="ru-RU" dirty="0" smtClean="0"/>
              <a:t>:</a:t>
            </a:r>
          </a:p>
          <a:p>
            <a:pPr lvl="0" fontAlgn="base"/>
            <a:r>
              <a:rPr lang="ru-RU" dirty="0"/>
              <a:t>не жди, когда тебя схватят;</a:t>
            </a:r>
          </a:p>
          <a:p>
            <a:pPr lvl="0" fontAlgn="base"/>
            <a:r>
              <a:rPr lang="ru-RU" dirty="0"/>
              <a:t>если можешь, брось что-нибудь в лицо нападающему (например, портфель</a:t>
            </a:r>
            <a:r>
              <a:rPr lang="ru-RU" dirty="0" smtClean="0"/>
              <a:t>, мешок </a:t>
            </a:r>
            <a:r>
              <a:rPr lang="ru-RU" dirty="0"/>
              <a:t>с обувью или просто горсть мелочи), чтобы на некоторое время привести его в замешательство и отвлечь;</a:t>
            </a:r>
          </a:p>
          <a:p>
            <a:pPr lvl="0" fontAlgn="base"/>
            <a:r>
              <a:rPr lang="ru-RU" dirty="0"/>
              <a:t>убегай в сторону, где много людей;</a:t>
            </a:r>
          </a:p>
          <a:p>
            <a:pPr lvl="0" fontAlgn="base"/>
            <a:r>
              <a:rPr lang="ru-RU" dirty="0"/>
              <a:t>если тебе зажимают рот рукой, укуси за руку;</a:t>
            </a:r>
          </a:p>
          <a:p>
            <a:pPr lvl="0" fontAlgn="base"/>
            <a:r>
              <a:rPr lang="ru-RU" dirty="0"/>
              <a:t>используй любые подсобные средства: ручку, расчёску или ключи (вонзи </a:t>
            </a:r>
            <a:r>
              <a:rPr lang="ru-RU" dirty="0" smtClean="0"/>
              <a:t>в лицо</a:t>
            </a:r>
            <a:r>
              <a:rPr lang="ru-RU" dirty="0"/>
              <a:t>, в ногу или руку нападающего); любой аэрозоль (направь струю в глаза); каблук (сильно топни каблуком по ноге нападающего</a:t>
            </a:r>
            <a:r>
              <a:rPr lang="ru-RU" dirty="0" smtClean="0"/>
              <a:t>;</a:t>
            </a:r>
            <a:endParaRPr lang="ru-RU" dirty="0"/>
          </a:p>
          <a:p>
            <a:pPr lvl="0" fontAlgn="base"/>
            <a:r>
              <a:rPr lang="ru-RU" dirty="0"/>
              <a:t>дерись изо всех сил, не размахивай беспорядочно руками. Надо </a:t>
            </a:r>
            <a:r>
              <a:rPr lang="ru-RU" dirty="0" smtClean="0"/>
              <a:t>причинить нападающему </a:t>
            </a:r>
            <a:r>
              <a:rPr lang="ru-RU" dirty="0"/>
              <a:t>максимальную боль;</a:t>
            </a:r>
          </a:p>
          <a:p>
            <a:pPr marL="0" lvl="0" indent="0" fontAlgn="base">
              <a:buNone/>
            </a:pPr>
            <a:r>
              <a:rPr lang="ru-RU" dirty="0"/>
              <a:t>как только он ослабит хватку - убегай.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915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2755"/>
            <a:ext cx="12191999" cy="84789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детям - чего нельзя делать категорически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197033"/>
            <a:ext cx="12191998" cy="4937759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Научите ребенка всегда отвечать «Нет!»:</a:t>
            </a:r>
            <a:endParaRPr lang="ru-RU" dirty="0"/>
          </a:p>
          <a:p>
            <a:pPr lvl="0" fontAlgn="base"/>
            <a:r>
              <a:rPr lang="ru-RU" dirty="0"/>
              <a:t>Если ему предлагают зайти в гости или подвезти до дома, пусть даже </a:t>
            </a:r>
            <a:r>
              <a:rPr lang="ru-RU" dirty="0" smtClean="0"/>
              <a:t>это соседи</a:t>
            </a:r>
            <a:r>
              <a:rPr lang="ru-RU" dirty="0"/>
              <a:t>.</a:t>
            </a:r>
          </a:p>
          <a:p>
            <a:pPr lvl="0" fontAlgn="base"/>
            <a:r>
              <a:rPr lang="ru-RU" dirty="0"/>
              <a:t>Если за ним в школу или детский сад пришел посторонний, а родители </a:t>
            </a:r>
            <a:r>
              <a:rPr lang="ru-RU" dirty="0" smtClean="0"/>
              <a:t>не предупреждали </a:t>
            </a:r>
            <a:r>
              <a:rPr lang="ru-RU" dirty="0"/>
              <a:t>его об этом заранее.</a:t>
            </a:r>
          </a:p>
          <a:p>
            <a:pPr lvl="0" fontAlgn="base"/>
            <a:r>
              <a:rPr lang="ru-RU" dirty="0"/>
              <a:t>Если в отсутствие родителей пришел незнакомый (малознакомый) человек </a:t>
            </a:r>
            <a:r>
              <a:rPr lang="ru-RU" dirty="0" smtClean="0"/>
              <a:t>и просит </a:t>
            </a:r>
            <a:r>
              <a:rPr lang="ru-RU" dirty="0"/>
              <a:t>впустить его в квартиру.</a:t>
            </a:r>
          </a:p>
          <a:p>
            <a:pPr lvl="0" fontAlgn="base"/>
            <a:r>
              <a:rPr lang="ru-RU" dirty="0"/>
              <a:t>Если незнакомец угощает чем-нибудь с целью познакомиться и провести </a:t>
            </a:r>
            <a:r>
              <a:rPr lang="ru-RU" dirty="0" smtClean="0"/>
              <a:t>с тобой </a:t>
            </a:r>
            <a:r>
              <a:rPr lang="ru-RU" dirty="0"/>
              <a:t>время.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210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3053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Что же делать в случаях, когда насилие происходит в семье?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15141"/>
            <a:ext cx="12191999" cy="5519651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ru-RU" dirty="0"/>
              <a:t>Прежде всего, надо помнить, что у ребенка есть права, которые защищаются законом!</a:t>
            </a:r>
          </a:p>
          <a:p>
            <a:pPr lvl="0" fontAlgn="base"/>
            <a:r>
              <a:rPr lang="ru-RU" dirty="0"/>
              <a:t>Любой ребенок может обратиться в полицию, Следственный комитет</a:t>
            </a:r>
            <a:r>
              <a:rPr lang="ru-RU" dirty="0" smtClean="0"/>
              <a:t>, прокуратуру</a:t>
            </a:r>
            <a:r>
              <a:rPr lang="ru-RU" dirty="0"/>
              <a:t>, к Уполномоченному по правам ребенка.</a:t>
            </a:r>
          </a:p>
          <a:p>
            <a:pPr lvl="0" fontAlgn="base"/>
            <a:r>
              <a:rPr lang="ru-RU" dirty="0"/>
              <a:t>По закону дело об изнасиловании несовершеннолетнего ребенка может </a:t>
            </a:r>
            <a:r>
              <a:rPr lang="ru-RU" dirty="0" smtClean="0"/>
              <a:t>быть возбуждено </a:t>
            </a:r>
            <a:r>
              <a:rPr lang="ru-RU" dirty="0"/>
              <a:t>и без заявления, если об этом факте стало известно из других источников.</a:t>
            </a:r>
          </a:p>
          <a:p>
            <a:r>
              <a:rPr lang="ru-RU" dirty="0"/>
              <a:t>Если по каким-то причинам у несовершеннолетнего нет возможности пойти </a:t>
            </a:r>
            <a:r>
              <a:rPr lang="ru-RU" dirty="0" smtClean="0"/>
              <a:t>в полицию</a:t>
            </a:r>
            <a:r>
              <a:rPr lang="ru-RU" dirty="0"/>
              <a:t>, надо обратиться к маме, друзьям, хорошо знакомым соседям, учителям. Или позвонить по Единому бесплатному телефону доверия 8-8002000-122</a:t>
            </a:r>
            <a:r>
              <a:rPr lang="ru-RU" dirty="0" smtClean="0"/>
              <a:t>. </a:t>
            </a:r>
            <a:r>
              <a:rPr lang="ru-RU" dirty="0"/>
              <a:t>Психологическое консультирование, экстренная и кризисная психологическая помощь для детей в трудной жизненной ситуации, подростков и их родителей, педагогов и специалистов в организациях Вашего муниципального образования/субъекта Российской Федерации. </a:t>
            </a:r>
          </a:p>
          <a:p>
            <a:r>
              <a:rPr lang="ru-RU" b="1" dirty="0"/>
              <a:t>Горячая линия «Ребёнок в опасности» Следственного комитета Российской Федерации</a:t>
            </a:r>
            <a:r>
              <a:rPr lang="ru-RU" dirty="0"/>
              <a:t>. Бесплатный, круглосуточный номер телефона </a:t>
            </a:r>
            <a:r>
              <a:rPr lang="ru-RU" b="1" dirty="0"/>
              <a:t>8-800-100-12-60#1</a:t>
            </a:r>
            <a:r>
              <a:rPr lang="ru-RU" dirty="0"/>
              <a:t> </a:t>
            </a:r>
          </a:p>
          <a:p>
            <a:r>
              <a:rPr lang="ru-RU" dirty="0"/>
              <a:t> </a:t>
            </a:r>
            <a:r>
              <a:rPr lang="ru-RU" b="1" dirty="0"/>
              <a:t>Портал </a:t>
            </a:r>
            <a:r>
              <a:rPr lang="ru-RU" b="1" dirty="0" err="1"/>
              <a:t>Растимдетей.рф</a:t>
            </a:r>
            <a:r>
              <a:rPr lang="ru-RU" b="1" dirty="0"/>
              <a:t> - </a:t>
            </a:r>
            <a:r>
              <a:rPr lang="ru-RU" dirty="0"/>
              <a:t>бесплатная консультационная помощь родителям по вопросам развития, воспитания и образования детей в возрасте от 0 до 18 лет, профилактики социального сиротства. ● Психологический университет для родителей «Быть родителем» - </a:t>
            </a:r>
            <a:r>
              <a:rPr lang="ru-RU" b="1" dirty="0" err="1"/>
              <a:t>бытьродителем.рф</a:t>
            </a:r>
            <a:r>
              <a:rPr lang="ru-RU" b="1" dirty="0"/>
              <a:t> </a:t>
            </a:r>
            <a:endParaRPr lang="ru-RU" dirty="0"/>
          </a:p>
          <a:p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666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465513"/>
            <a:ext cx="12036829" cy="1030778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Родители, помните!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787236"/>
            <a:ext cx="12128268" cy="3679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Защищенность ребенка от сексуального беспредела зависит от качества ваших с ним взаимоотношений.</a:t>
            </a:r>
          </a:p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взаимоотношения, в свою очередь, зависят от стиля воспитания, который сложился в вашей семье.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121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539" y="233490"/>
            <a:ext cx="9344557" cy="519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78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544" y="3876675"/>
            <a:ext cx="2624137" cy="209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281364" y="298451"/>
            <a:ext cx="5389562" cy="438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ru-RU" altLang="ru-RU" sz="3900" b="1" dirty="0">
                <a:solidFill>
                  <a:srgbClr val="002060"/>
                </a:solidFill>
              </a:rPr>
              <a:t>СТАТИСТИКА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2003224" y="1057273"/>
            <a:ext cx="7389812" cy="8604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indent="-3683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ts val="2500"/>
              </a:lnSpc>
              <a:spcAft>
                <a:spcPts val="1475"/>
              </a:spcAft>
            </a:pPr>
            <a:r>
              <a:rPr lang="ru-RU" altLang="ru-RU" sz="2000" b="1" dirty="0" smtClean="0">
                <a:solidFill>
                  <a:srgbClr val="254061"/>
                </a:solidFill>
              </a:rPr>
              <a:t>По </a:t>
            </a:r>
            <a:r>
              <a:rPr lang="ru-RU" altLang="ru-RU" sz="2000" b="1" dirty="0">
                <a:solidFill>
                  <a:srgbClr val="254061"/>
                </a:solidFill>
              </a:rPr>
              <a:t>итогам 2024 года в Чувашской Республике произошел рост количества преступлений против половой неприкосновенности несовершеннолетних на 46,9 % (с 83 до 122 преступлений)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938339" y="2151064"/>
            <a:ext cx="6592887" cy="2190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2975"/>
              </a:lnSpc>
            </a:pPr>
            <a:r>
              <a:rPr lang="ru-RU" altLang="ru-RU" sz="2000" b="1" dirty="0" smtClean="0">
                <a:solidFill>
                  <a:srgbClr val="254061"/>
                </a:solidFill>
              </a:rPr>
              <a:t>Зарегистрированы </a:t>
            </a:r>
            <a:r>
              <a:rPr lang="ru-RU" altLang="ru-RU" sz="2000" b="1" dirty="0">
                <a:solidFill>
                  <a:srgbClr val="254061"/>
                </a:solidFill>
              </a:rPr>
              <a:t>следующие категории преступлений: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938339" y="2619171"/>
            <a:ext cx="6102350" cy="2222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2975"/>
              </a:lnSpc>
            </a:pPr>
            <a:r>
              <a:rPr lang="ru-RU" altLang="ru-RU" sz="2000" dirty="0">
                <a:solidFill>
                  <a:srgbClr val="254061"/>
                </a:solidFill>
              </a:rPr>
              <a:t>•    </a:t>
            </a:r>
            <a:r>
              <a:rPr lang="ru-RU" altLang="ru-RU" sz="2000" dirty="0">
                <a:solidFill>
                  <a:srgbClr val="FF0000"/>
                </a:solidFill>
              </a:rPr>
              <a:t>- ст. 131 УК РФ (изнасилование) - 17 (в 2023 году - 2);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1938339" y="2913064"/>
            <a:ext cx="8029575" cy="2222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2975"/>
              </a:lnSpc>
            </a:pPr>
            <a:r>
              <a:rPr lang="ru-RU" altLang="ru-RU" sz="2000" dirty="0">
                <a:solidFill>
                  <a:srgbClr val="254061"/>
                </a:solidFill>
              </a:rPr>
              <a:t>•    </a:t>
            </a:r>
            <a:r>
              <a:rPr lang="ru-RU" altLang="ru-RU" sz="2000" dirty="0"/>
              <a:t>- ст. 132 УК РФ (насильственные действия сексуального характера) - 47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1938339" y="3176088"/>
            <a:ext cx="2265362" cy="2222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2975"/>
              </a:lnSpc>
            </a:pPr>
            <a:r>
              <a:rPr lang="ru-RU" altLang="ru-RU" sz="2000" dirty="0" smtClean="0"/>
              <a:t>(</a:t>
            </a:r>
            <a:r>
              <a:rPr lang="ru-RU" altLang="ru-RU" sz="2000" dirty="0"/>
              <a:t>в 2023 году - 51);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938339" y="3455989"/>
            <a:ext cx="7419975" cy="2222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2975"/>
              </a:lnSpc>
            </a:pPr>
            <a:r>
              <a:rPr lang="ru-RU" altLang="ru-RU" sz="2000" dirty="0">
                <a:solidFill>
                  <a:srgbClr val="254061"/>
                </a:solidFill>
              </a:rPr>
              <a:t>•    </a:t>
            </a:r>
            <a:r>
              <a:rPr lang="ru-RU" altLang="ru-RU" sz="2000" dirty="0">
                <a:solidFill>
                  <a:srgbClr val="FF0000"/>
                </a:solidFill>
              </a:rPr>
              <a:t>- ст. 134 УК РФ (половое сношение и иные действия сексуального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1938339" y="3765550"/>
            <a:ext cx="6784975" cy="2222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2975"/>
              </a:lnSpc>
            </a:pPr>
            <a:r>
              <a:rPr lang="ru-RU" altLang="ru-RU" sz="2000" dirty="0">
                <a:solidFill>
                  <a:srgbClr val="254061"/>
                </a:solidFill>
              </a:rPr>
              <a:t>•    </a:t>
            </a:r>
            <a:r>
              <a:rPr lang="ru-RU" altLang="ru-RU" sz="2000" dirty="0">
                <a:solidFill>
                  <a:srgbClr val="FF0000"/>
                </a:solidFill>
              </a:rPr>
              <a:t>характера с лицом, не достигшим 16-летнего возраста) - 32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1938339" y="4066970"/>
            <a:ext cx="2265362" cy="2222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2975"/>
              </a:lnSpc>
            </a:pPr>
            <a:r>
              <a:rPr lang="ru-RU" altLang="ru-RU" sz="2000" dirty="0" smtClean="0">
                <a:solidFill>
                  <a:srgbClr val="FF0000"/>
                </a:solidFill>
              </a:rPr>
              <a:t>(</a:t>
            </a:r>
            <a:r>
              <a:rPr lang="ru-RU" altLang="ru-RU" sz="2000" dirty="0">
                <a:solidFill>
                  <a:srgbClr val="FF0000"/>
                </a:solidFill>
              </a:rPr>
              <a:t>в 2023 году - 21);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1938339" y="4340226"/>
            <a:ext cx="6453187" cy="2222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2975"/>
              </a:lnSpc>
            </a:pPr>
            <a:r>
              <a:rPr lang="ru-RU" altLang="ru-RU" sz="2000" dirty="0">
                <a:solidFill>
                  <a:srgbClr val="254061"/>
                </a:solidFill>
              </a:rPr>
              <a:t>•    </a:t>
            </a:r>
            <a:r>
              <a:rPr lang="ru-RU" altLang="ru-RU" sz="2000" dirty="0">
                <a:solidFill>
                  <a:srgbClr val="FF0000"/>
                </a:solidFill>
              </a:rPr>
              <a:t>- ст. 135 УК РФ (развратные действия) - 26 (в 2023 году -</a:t>
            </a:r>
          </a:p>
        </p:txBody>
      </p:sp>
    </p:spTree>
    <p:extLst>
      <p:ext uri="{BB962C8B-B14F-4D97-AF65-F5344CB8AC3E}">
        <p14:creationId xmlns:p14="http://schemas.microsoft.com/office/powerpoint/2010/main" val="82370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Наси́лие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«преднамеренное применение физической силы или власти,         действительное или в виде угрозы, направленное против себя, против         иного лица, группы лиц или общины, результатом которого являются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(либо имеется высокая степень вероятности этого) телесные           повреждения, смерть, психологическая травма, отклонения в развитии          или различного рода ущерб»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55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191" y="1692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насилие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преднамеренное применение различных форм физического,                                        сексуального, психологического и экономического насилия </a:t>
            </a:r>
          </a:p>
        </p:txBody>
      </p:sp>
      <p:pic>
        <p:nvPicPr>
          <p:cNvPr id="4" name="Picture 90"/>
          <p:cNvPicPr/>
          <p:nvPr/>
        </p:nvPicPr>
        <p:blipFill>
          <a:blip r:embed="rId2"/>
          <a:stretch>
            <a:fillRect/>
          </a:stretch>
        </p:blipFill>
        <p:spPr>
          <a:xfrm>
            <a:off x="690934" y="2022192"/>
            <a:ext cx="9695330" cy="437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11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27" y="332509"/>
            <a:ext cx="12108872" cy="5985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«ПОЛОВАЯ НЕПРИКОСНОВЕННОСТЬ  НЕСОВЕРШЕННОЛЕТНИХ»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31026"/>
            <a:ext cx="12191999" cy="5170516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медицинская энциклопедия: "Половые извращения могут проявляться в совершении таких суррогатных действий, как обнажение перед незнакомыми лицами (эксгибиционизм), созерцание интимных отношений, половых органов,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уринации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дефекации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вуайеризм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В третью группу входят перверсии, при которых половое влечение направлено на лиц "несоответствующего" возраста: детей (педофилия), подростков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эфебофилия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...".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советская энциклопедия: "Эксгибиционизм (от лат.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exhibitio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предъявление, выставление, демонстрация), половое извращение, проявляющееся в публичном обнажении половых органов с целью полового удовлетворения". 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определений половых извращений гораздо длиннее и самое ужасное, когда подобные преступления совершаются против наших детей. Но мы можем даже не узнать об этом, т.к. дети все воспринимают по-своему и не всегда рассказывают взрослым то, что они увидели. Они становятся объектом различных преступлений в силу своей беспомощности, доверчивости, физической слабости, да и просто незнания жизни. 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Предупреждать детей об опасности - обязанность родителей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573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740" y="1129780"/>
            <a:ext cx="3898900" cy="4675188"/>
          </a:xfrm>
          <a:prstGeom prst="rect">
            <a:avLst/>
          </a:prstGeom>
          <a:noFill/>
          <a:ln>
            <a:noFill/>
          </a:ln>
        </p:spPr>
      </p:pic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135458" y="225109"/>
            <a:ext cx="5535613" cy="4730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1050"/>
              </a:spcAft>
            </a:pPr>
            <a:r>
              <a:rPr lang="ru-RU" altLang="ru-RU" sz="3900" b="1" dirty="0">
                <a:solidFill>
                  <a:srgbClr val="002060"/>
                </a:solidFill>
              </a:rPr>
              <a:t>Как распознать насилие?</a:t>
            </a:r>
          </a:p>
        </p:txBody>
      </p:sp>
      <p:sp>
        <p:nvSpPr>
          <p:cNvPr id="4" name="Rectangle 3"/>
          <p:cNvSpPr/>
          <p:nvPr/>
        </p:nvSpPr>
        <p:spPr>
          <a:xfrm>
            <a:off x="482137" y="917835"/>
            <a:ext cx="6251171" cy="5224462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>
              <a:lnSpc>
                <a:spcPts val="3072"/>
              </a:lnSpc>
              <a:spcBef>
                <a:spcPts val="1050"/>
              </a:spcBef>
              <a:defRPr/>
            </a:pPr>
            <a:r>
              <a:rPr lang="ru" sz="2600" b="1" dirty="0">
                <a:solidFill>
                  <a:srgbClr val="C00000"/>
                </a:solidFill>
                <a:latin typeface="Calibri"/>
              </a:rPr>
              <a:t>Дети младшего школьного возраста:</a:t>
            </a:r>
          </a:p>
          <a:p>
            <a:pPr algn="just">
              <a:spcAft>
                <a:spcPts val="1050"/>
              </a:spcAft>
              <a:defRPr/>
            </a:pPr>
            <a:r>
              <a:rPr lang="ru" sz="2000" dirty="0">
                <a:solidFill>
                  <a:srgbClr val="0070C0"/>
                </a:solidFill>
                <a:latin typeface="Calibri"/>
              </a:rPr>
              <a:t>•    </a:t>
            </a:r>
            <a:r>
              <a:rPr lang="ru" sz="2000" dirty="0">
                <a:latin typeface="Calibri"/>
              </a:rPr>
              <a:t>резкое ухудшение успеваемости;</a:t>
            </a:r>
          </a:p>
          <a:p>
            <a:pPr algn="just">
              <a:spcAft>
                <a:spcPts val="1050"/>
              </a:spcAft>
              <a:defRPr/>
            </a:pPr>
            <a:r>
              <a:rPr lang="ru" sz="2000" dirty="0">
                <a:solidFill>
                  <a:srgbClr val="0070C0"/>
                </a:solidFill>
                <a:latin typeface="Calibri"/>
              </a:rPr>
              <a:t>•    </a:t>
            </a:r>
            <a:r>
              <a:rPr lang="ru" sz="2000" dirty="0">
                <a:latin typeface="Calibri"/>
              </a:rPr>
              <a:t>невозможность сосредоточиться;</a:t>
            </a:r>
          </a:p>
          <a:p>
            <a:pPr marL="377952" indent="-381000">
              <a:lnSpc>
                <a:spcPts val="2208"/>
              </a:lnSpc>
              <a:spcAft>
                <a:spcPts val="420"/>
              </a:spcAft>
              <a:defRPr/>
            </a:pPr>
            <a:r>
              <a:rPr lang="ru" sz="2000" dirty="0">
                <a:solidFill>
                  <a:srgbClr val="0070C0"/>
                </a:solidFill>
                <a:latin typeface="Calibri"/>
              </a:rPr>
              <a:t>•    </a:t>
            </a:r>
            <a:r>
              <a:rPr lang="ru" sz="2000" dirty="0">
                <a:latin typeface="Calibri"/>
              </a:rPr>
              <a:t>несвойственные возрасту знания в половых вопросах, сексуально окрашенное поведение;</a:t>
            </a:r>
          </a:p>
          <a:p>
            <a:pPr algn="just">
              <a:spcAft>
                <a:spcPts val="1050"/>
              </a:spcAft>
              <a:defRPr/>
            </a:pPr>
            <a:r>
              <a:rPr lang="ru" sz="2000" dirty="0">
                <a:solidFill>
                  <a:srgbClr val="0070C0"/>
                </a:solidFill>
                <a:latin typeface="Calibri"/>
              </a:rPr>
              <a:t>•    </a:t>
            </a:r>
            <a:r>
              <a:rPr lang="ru" sz="2000" dirty="0">
                <a:latin typeface="Calibri"/>
              </a:rPr>
              <a:t>гнев, агрессивное поведение;</a:t>
            </a:r>
          </a:p>
          <a:p>
            <a:pPr marL="377952" indent="-381000">
              <a:lnSpc>
                <a:spcPts val="2640"/>
              </a:lnSpc>
              <a:defRPr/>
            </a:pPr>
            <a:r>
              <a:rPr lang="ru" sz="2000" dirty="0">
                <a:solidFill>
                  <a:srgbClr val="0070C0"/>
                </a:solidFill>
                <a:latin typeface="Calibri"/>
              </a:rPr>
              <a:t>•    </a:t>
            </a:r>
            <a:r>
              <a:rPr lang="ru" sz="2000" dirty="0">
                <a:latin typeface="Calibri"/>
              </a:rPr>
              <a:t>ухудшение взаимоотношений со сверстниками и родителями, не являющимися насильниками;</a:t>
            </a:r>
          </a:p>
          <a:p>
            <a:pPr algn="just">
              <a:spcAft>
                <a:spcPts val="1050"/>
              </a:spcAft>
              <a:defRPr/>
            </a:pPr>
            <a:r>
              <a:rPr lang="ru" sz="2000" dirty="0">
                <a:solidFill>
                  <a:srgbClr val="0070C0"/>
                </a:solidFill>
                <a:latin typeface="Calibri"/>
              </a:rPr>
              <a:t>•    </a:t>
            </a:r>
            <a:r>
              <a:rPr lang="ru" sz="2000" dirty="0">
                <a:latin typeface="Calibri"/>
              </a:rPr>
              <a:t>деструктивное поведение;</a:t>
            </a:r>
          </a:p>
          <a:p>
            <a:pPr algn="just">
              <a:lnSpc>
                <a:spcPts val="2640"/>
              </a:lnSpc>
              <a:defRPr/>
            </a:pPr>
            <a:r>
              <a:rPr lang="ru" sz="2000" dirty="0">
                <a:solidFill>
                  <a:srgbClr val="0070C0"/>
                </a:solidFill>
                <a:latin typeface="Calibri"/>
              </a:rPr>
              <a:t>•    </a:t>
            </a:r>
            <a:r>
              <a:rPr lang="ru" sz="2000" dirty="0">
                <a:latin typeface="Calibri"/>
              </a:rPr>
              <a:t>мастурбация.</a:t>
            </a:r>
          </a:p>
          <a:p>
            <a:pPr algn="just">
              <a:lnSpc>
                <a:spcPts val="2640"/>
              </a:lnSpc>
              <a:defRPr/>
            </a:pPr>
            <a:r>
              <a:rPr lang="ru" sz="2000" b="1" dirty="0">
                <a:solidFill>
                  <a:srgbClr val="FF0000"/>
                </a:solidFill>
                <a:latin typeface="Calibri"/>
              </a:rPr>
              <a:t>Важно: </a:t>
            </a:r>
            <a:r>
              <a:rPr lang="ru" sz="2000" dirty="0">
                <a:solidFill>
                  <a:srgbClr val="FF0000"/>
                </a:solidFill>
                <a:latin typeface="Calibri"/>
              </a:rPr>
              <a:t>«Ребёнок редко говорит прямо.</a:t>
            </a:r>
          </a:p>
          <a:p>
            <a:pPr algn="just">
              <a:lnSpc>
                <a:spcPts val="2640"/>
              </a:lnSpc>
              <a:defRPr/>
            </a:pPr>
            <a:r>
              <a:rPr lang="ru" sz="2000" dirty="0">
                <a:solidFill>
                  <a:srgbClr val="FF0000"/>
                </a:solidFill>
                <a:latin typeface="Calibri"/>
              </a:rPr>
              <a:t>Наблюдайте за изменениями!»</a:t>
            </a:r>
          </a:p>
        </p:txBody>
      </p:sp>
    </p:spTree>
    <p:extLst>
      <p:ext uri="{BB962C8B-B14F-4D97-AF65-F5344CB8AC3E}">
        <p14:creationId xmlns:p14="http://schemas.microsoft.com/office/powerpoint/2010/main" val="1117884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9629"/>
            <a:ext cx="12191999" cy="7980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 </a:t>
            </a:r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 родителей  по  предотвращению  сексуального  насилия по отношению к ребенку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3781"/>
            <a:ext cx="12191999" cy="49377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Обеспечение  безопасности  ребенка  во  многом  связано  с предостережением  его от необдуманных контактов с посторонними людьми, но   этого  все-таки  может  оказаться  недостаточно,  чтобы  избежать сексуального  насилия:  в 85% случаев сексуальное насилие совершает не посторонний,  а  человек,  которого  ребенок  знает,  зависит от него, доверяет  ему  или  даже  любит.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Рассказать кому-либо о сексуальном насилии трудно для жертвы по многим причинам: </a:t>
            </a:r>
          </a:p>
          <a:p>
            <a:pPr lvl="0" fontAlgn="base"/>
            <a:r>
              <a:rPr lang="ru-RU" dirty="0"/>
              <a:t>угрозы со стороны насильника; </a:t>
            </a:r>
          </a:p>
          <a:p>
            <a:pPr lvl="0" fontAlgn="base"/>
            <a:r>
              <a:rPr lang="ru-RU" dirty="0"/>
              <a:t>насильник  хорошо  знаком  ребенку  или  его  родственникам,  и ребенок может жалеть его; </a:t>
            </a:r>
          </a:p>
          <a:p>
            <a:pPr lvl="0" fontAlgn="base"/>
            <a:r>
              <a:rPr lang="ru-RU" dirty="0"/>
              <a:t>жертва может считать себя виновной  в насилии; </a:t>
            </a:r>
          </a:p>
          <a:p>
            <a:pPr lvl="0" fontAlgn="base"/>
            <a:r>
              <a:rPr lang="ru-RU" dirty="0"/>
              <a:t>ребенок любит насильника или нуждается в нем; </a:t>
            </a:r>
          </a:p>
          <a:p>
            <a:pPr lvl="0" fontAlgn="base"/>
            <a:r>
              <a:rPr lang="ru-RU" dirty="0"/>
              <a:t>пострадавший   может  быть  заинтересован  в  особом  внимании, которое ему уделяет насильник; </a:t>
            </a:r>
          </a:p>
          <a:p>
            <a:pPr lvl="0" fontAlgn="base"/>
            <a:r>
              <a:rPr lang="ru-RU" dirty="0"/>
              <a:t>ребенок не понимает, что то, что с ним делают - плохо; </a:t>
            </a:r>
          </a:p>
          <a:p>
            <a:pPr lvl="0" fontAlgn="base"/>
            <a:r>
              <a:rPr lang="ru-RU" dirty="0"/>
              <a:t>несовершеннолетний может бояться, что ему не поверят.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58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236" y="0"/>
            <a:ext cx="9910482" cy="687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085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389" y="98842"/>
            <a:ext cx="11471563" cy="578008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spcAft>
                <a:spcPts val="1050"/>
              </a:spcAft>
              <a:defRPr/>
            </a:pPr>
            <a:r>
              <a:rPr lang="ru" sz="3500" b="1" dirty="0">
                <a:solidFill>
                  <a:srgbClr val="376092"/>
                </a:solidFill>
                <a:latin typeface="Calibri"/>
              </a:rPr>
              <a:t>Сеть «Интернет»</a:t>
            </a:r>
          </a:p>
          <a:p>
            <a:pPr algn="just">
              <a:lnSpc>
                <a:spcPts val="2496"/>
              </a:lnSpc>
              <a:spcAft>
                <a:spcPts val="210"/>
              </a:spcAft>
              <a:defRPr/>
            </a:pPr>
            <a:r>
              <a:rPr lang="ru" sz="2000" dirty="0">
                <a:latin typeface="Calibri"/>
              </a:rPr>
              <a:t>В интернете дети часто общаются с незнакомцами, которые притворяются их ровесниками.</a:t>
            </a:r>
          </a:p>
          <a:p>
            <a:pPr algn="just">
              <a:spcAft>
                <a:spcPts val="630"/>
              </a:spcAft>
              <a:defRPr/>
            </a:pPr>
            <a:r>
              <a:rPr lang="ru" sz="2000" u="sng" dirty="0">
                <a:latin typeface="Calibri"/>
              </a:rPr>
              <a:t>Эти люди:</a:t>
            </a:r>
          </a:p>
          <a:p>
            <a:pPr algn="just">
              <a:spcAft>
                <a:spcPts val="630"/>
              </a:spcAft>
              <a:defRPr/>
            </a:pPr>
            <a:r>
              <a:rPr lang="ru" sz="1600" dirty="0">
                <a:latin typeface="Calibri"/>
              </a:rPr>
              <a:t>•    Пишут им грязные сообщения,</a:t>
            </a:r>
          </a:p>
          <a:p>
            <a:pPr algn="just">
              <a:spcAft>
                <a:spcPts val="630"/>
              </a:spcAft>
              <a:defRPr/>
            </a:pPr>
            <a:r>
              <a:rPr lang="ru" sz="1600" dirty="0">
                <a:latin typeface="Calibri"/>
              </a:rPr>
              <a:t>•    Скидывают порнографию,</a:t>
            </a:r>
          </a:p>
          <a:p>
            <a:pPr marL="381000" indent="-381000">
              <a:lnSpc>
                <a:spcPts val="2016"/>
              </a:lnSpc>
              <a:spcAft>
                <a:spcPts val="630"/>
              </a:spcAft>
              <a:defRPr/>
            </a:pPr>
            <a:r>
              <a:rPr lang="ru" sz="1600" dirty="0">
                <a:latin typeface="Calibri"/>
              </a:rPr>
              <a:t>•    Давят на ребёнка, угрожая «разоблачением», чтобы выманить интимные фото или видео. Иногда они даже предлагают деньги за такие снимки.</a:t>
            </a:r>
          </a:p>
          <a:p>
            <a:pPr algn="just">
              <a:spcAft>
                <a:spcPts val="630"/>
              </a:spcAft>
              <a:defRPr/>
            </a:pPr>
            <a:r>
              <a:rPr lang="ru" sz="2000" b="1" dirty="0">
                <a:latin typeface="Calibri"/>
              </a:rPr>
              <a:t>Пример:</a:t>
            </a:r>
          </a:p>
          <a:p>
            <a:pPr algn="just">
              <a:lnSpc>
                <a:spcPts val="1944"/>
              </a:lnSpc>
              <a:spcAft>
                <a:spcPts val="1890"/>
              </a:spcAft>
              <a:defRPr/>
            </a:pPr>
            <a:r>
              <a:rPr lang="ru" sz="1600" i="1" dirty="0">
                <a:latin typeface="Calibri"/>
              </a:rPr>
              <a:t>«Привет, я тоже учусь в (...) классе. Давай перейдём в другой мессенджер? Вот тебе 1000 рублей, если скинешь фото в трусиках</a:t>
            </a:r>
            <a:r>
              <a:rPr lang="ru" sz="1150" spc="-100" dirty="0">
                <a:latin typeface="Verdana"/>
              </a:rPr>
              <a:t>... </a:t>
            </a:r>
            <a:r>
              <a:rPr lang="ru" sz="1600" i="1" dirty="0">
                <a:latin typeface="Calibri"/>
              </a:rPr>
              <a:t>А если нет — выложу твои переписки в школу».</a:t>
            </a:r>
          </a:p>
          <a:p>
            <a:pPr algn="just">
              <a:spcAft>
                <a:spcPts val="630"/>
              </a:spcAft>
              <a:defRPr/>
            </a:pPr>
            <a:r>
              <a:rPr lang="ru" sz="2000" b="1" dirty="0">
                <a:latin typeface="Calibri"/>
              </a:rPr>
              <a:t>Что делать?</a:t>
            </a:r>
          </a:p>
          <a:p>
            <a:pPr algn="just">
              <a:lnSpc>
                <a:spcPts val="2400"/>
              </a:lnSpc>
              <a:defRPr/>
            </a:pPr>
            <a:r>
              <a:rPr lang="ru" sz="1600" dirty="0">
                <a:latin typeface="Calibri"/>
              </a:rPr>
              <a:t>•    Объясните ребёнку: </a:t>
            </a:r>
            <a:r>
              <a:rPr lang="ru" sz="1600" b="1" dirty="0">
                <a:latin typeface="Calibri"/>
              </a:rPr>
              <a:t>нельзя </a:t>
            </a:r>
            <a:r>
              <a:rPr lang="ru" sz="1600" dirty="0">
                <a:latin typeface="Calibri"/>
              </a:rPr>
              <a:t>отправлять личные фото даже «другу» из сети.</a:t>
            </a:r>
          </a:p>
          <a:p>
            <a:pPr algn="just">
              <a:lnSpc>
                <a:spcPts val="2400"/>
              </a:lnSpc>
              <a:defRPr/>
            </a:pPr>
            <a:r>
              <a:rPr lang="ru" sz="1600" dirty="0">
                <a:latin typeface="Calibri"/>
              </a:rPr>
              <a:t>•    Если шантажируют — </a:t>
            </a:r>
            <a:r>
              <a:rPr lang="ru" sz="1600" b="1" dirty="0">
                <a:latin typeface="Calibri"/>
              </a:rPr>
              <a:t>сразу к взрослым </a:t>
            </a:r>
            <a:r>
              <a:rPr lang="ru" sz="1600" dirty="0">
                <a:latin typeface="Calibri"/>
              </a:rPr>
              <a:t>(родителям, в полицию).</a:t>
            </a:r>
          </a:p>
          <a:p>
            <a:pPr algn="just">
              <a:lnSpc>
                <a:spcPts val="2400"/>
              </a:lnSpc>
              <a:spcAft>
                <a:spcPts val="210"/>
              </a:spcAft>
              <a:defRPr/>
            </a:pPr>
            <a:r>
              <a:rPr lang="ru" sz="1600" dirty="0">
                <a:latin typeface="Calibri"/>
              </a:rPr>
              <a:t>•</a:t>
            </a:r>
            <a:r>
              <a:rPr lang="ru" sz="1600" b="1" dirty="0">
                <a:latin typeface="Calibri"/>
              </a:rPr>
              <a:t>    Проверяйте</a:t>
            </a:r>
            <a:r>
              <a:rPr lang="ru" sz="1600" dirty="0">
                <a:latin typeface="Calibri"/>
              </a:rPr>
              <a:t>, с кем общается ребёнок в соцсетях.</a:t>
            </a:r>
          </a:p>
          <a:p>
            <a:pPr>
              <a:lnSpc>
                <a:spcPts val="2400"/>
              </a:lnSpc>
              <a:defRPr/>
            </a:pPr>
            <a:r>
              <a:rPr lang="ru" sz="2000" b="1" dirty="0">
                <a:solidFill>
                  <a:srgbClr val="C00000"/>
                </a:solidFill>
                <a:latin typeface="Calibri"/>
              </a:rPr>
              <a:t>Главное: такие ситуации не стыдно обсуждать — это может спасти ребёнка от беды.</a:t>
            </a:r>
          </a:p>
        </p:txBody>
      </p:sp>
    </p:spTree>
    <p:extLst>
      <p:ext uri="{BB962C8B-B14F-4D97-AF65-F5344CB8AC3E}">
        <p14:creationId xmlns:p14="http://schemas.microsoft.com/office/powerpoint/2010/main" val="288629014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149</TotalTime>
  <Words>2241</Words>
  <Application>Microsoft Office PowerPoint</Application>
  <PresentationFormat>Широкоэкранный</PresentationFormat>
  <Paragraphs>126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Gill Sans MT</vt:lpstr>
      <vt:lpstr>Times New Roman</vt:lpstr>
      <vt:lpstr>Verdana</vt:lpstr>
      <vt:lpstr>Gallery</vt:lpstr>
      <vt:lpstr>Родительская бдительность: умение вовремя заметить опасность и предотвратить её</vt:lpstr>
      <vt:lpstr>Презентация PowerPoint</vt:lpstr>
      <vt:lpstr>Презентация PowerPoint</vt:lpstr>
      <vt:lpstr>Домашнее насилие – это преднамеренное применение различных форм физического,                                        сексуального, психологического и экономического насилия </vt:lpstr>
      <vt:lpstr>«ПОЛОВАЯ НЕПРИКОСНОВЕННОСТЬ  НЕСОВЕРШЕННОЛЕТНИХ»   </vt:lpstr>
      <vt:lpstr>Презентация PowerPoint</vt:lpstr>
      <vt:lpstr> Действия  родителей  по  предотвращению  сексуального  насилия по отношению к ребенку  </vt:lpstr>
      <vt:lpstr>Презентация PowerPoint</vt:lpstr>
      <vt:lpstr>Презентация PowerPoint</vt:lpstr>
      <vt:lpstr>Жертвой может стать любой ребенок, однако, есть дети, которые попадают в руки насильника чаще, чем другие.  </vt:lpstr>
      <vt:lpstr> Это важно помнить родителям! </vt:lpstr>
      <vt:lpstr>Что вы можете сделать, чтоб обезопасить своих детей.  </vt:lpstr>
      <vt:lpstr>Советы детям - чего нельзя делать категорически:</vt:lpstr>
      <vt:lpstr>Советы детям - чего нельзя делать категорически:</vt:lpstr>
      <vt:lpstr>Советы детям - чего нельзя делать категорически:</vt:lpstr>
      <vt:lpstr>Советы детям - чего нельзя делать категорически: </vt:lpstr>
      <vt:lpstr>Что же делать в случаях, когда насилие происходит в семье? </vt:lpstr>
      <vt:lpstr>Родители, помните!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Родительская бдительность: умение вовремя заметить опасность и предотвратить её.</dc:title>
  <dc:creator>Валентина Н. Степанова</dc:creator>
  <cp:lastModifiedBy>Оксана А. Гущина</cp:lastModifiedBy>
  <cp:revision>35</cp:revision>
  <dcterms:created xsi:type="dcterms:W3CDTF">2025-04-21T14:37:02Z</dcterms:created>
  <dcterms:modified xsi:type="dcterms:W3CDTF">2025-04-24T12:50:26Z</dcterms:modified>
</cp:coreProperties>
</file>